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3250" r:id="rId3"/>
    <p:sldId id="3359" r:id="rId4"/>
    <p:sldId id="3319" r:id="rId5"/>
    <p:sldId id="3360" r:id="rId6"/>
    <p:sldId id="3350" r:id="rId7"/>
    <p:sldId id="3363" r:id="rId8"/>
    <p:sldId id="3351" r:id="rId9"/>
    <p:sldId id="3352" r:id="rId10"/>
    <p:sldId id="3353" r:id="rId11"/>
    <p:sldId id="3354" r:id="rId12"/>
    <p:sldId id="3355" r:id="rId13"/>
    <p:sldId id="3364" r:id="rId14"/>
    <p:sldId id="3365" r:id="rId15"/>
    <p:sldId id="327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508793420@qq.com" initials="3" lastIdx="1" clrIdx="0">
    <p:extLst>
      <p:ext uri="{19B8F6BF-5375-455C-9EA6-DF929625EA0E}">
        <p15:presenceInfo xmlns:p15="http://schemas.microsoft.com/office/powerpoint/2012/main" userId="db1c1aa9b95fea7d" providerId="Windows Live"/>
      </p:ext>
    </p:extLst>
  </p:cmAuthor>
  <p:cmAuthor id="2" name="张 玲玲" initials="张" lastIdx="2" clrIdx="1">
    <p:extLst>
      <p:ext uri="{19B8F6BF-5375-455C-9EA6-DF929625EA0E}">
        <p15:presenceInfo xmlns:p15="http://schemas.microsoft.com/office/powerpoint/2012/main" userId="22e38ee847c23c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299"/>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0000" autoAdjust="0"/>
  </p:normalViewPr>
  <p:slideViewPr>
    <p:cSldViewPr snapToGrid="0">
      <p:cViewPr varScale="1">
        <p:scale>
          <a:sx n="90" d="100"/>
          <a:sy n="90" d="100"/>
        </p:scale>
        <p:origin x="1356" y="1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FEFD-3E35-4CEB-8716-A648957E2D0C}" type="datetimeFigureOut">
              <a:rPr lang="zh-CN" altLang="en-US" smtClean="0"/>
              <a:t>2024/2/20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C78D8-3713-4CA9-AE24-1C0B79A0C890}" type="slidenum">
              <a:rPr lang="zh-CN" altLang="en-US" smtClean="0"/>
              <a:t>‹#›</a:t>
            </a:fld>
            <a:endParaRPr lang="zh-CN" altLang="en-US"/>
          </a:p>
        </p:txBody>
      </p:sp>
    </p:spTree>
    <p:extLst>
      <p:ext uri="{BB962C8B-B14F-4D97-AF65-F5344CB8AC3E}">
        <p14:creationId xmlns:p14="http://schemas.microsoft.com/office/powerpoint/2010/main" val="4049836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github.com/open-mmlab/mmrotate" TargetMode="External"/><Relationship Id="rId13" Type="http://schemas.openxmlformats.org/officeDocument/2006/relationships/hyperlink" Target="https://github.com/open-mmlab/mmselfsup" TargetMode="External"/><Relationship Id="rId18" Type="http://schemas.openxmlformats.org/officeDocument/2006/relationships/hyperlink" Target="https://github.com/open-mmlab/mmflow" TargetMode="External"/><Relationship Id="rId3" Type="http://schemas.openxmlformats.org/officeDocument/2006/relationships/hyperlink" Target="https://github.com/open-mmlab/mmcv" TargetMode="External"/><Relationship Id="rId21" Type="http://schemas.openxmlformats.org/officeDocument/2006/relationships/hyperlink" Target="https://github.com/open-mmlab/mmdeploy" TargetMode="External"/><Relationship Id="rId7" Type="http://schemas.openxmlformats.org/officeDocument/2006/relationships/hyperlink" Target="https://github.com/open-mmlab/mmdetection3d" TargetMode="External"/><Relationship Id="rId12" Type="http://schemas.openxmlformats.org/officeDocument/2006/relationships/hyperlink" Target="https://github.com/open-mmlab/mmhuman3d" TargetMode="External"/><Relationship Id="rId17" Type="http://schemas.openxmlformats.org/officeDocument/2006/relationships/hyperlink" Target="https://github.com/open-mmlab/mmtracking" TargetMode="External"/><Relationship Id="rId2" Type="http://schemas.openxmlformats.org/officeDocument/2006/relationships/slide" Target="../slides/slide10.xml"/><Relationship Id="rId16" Type="http://schemas.openxmlformats.org/officeDocument/2006/relationships/hyperlink" Target="https://github.com/open-mmlab/mmaction2" TargetMode="External"/><Relationship Id="rId20" Type="http://schemas.openxmlformats.org/officeDocument/2006/relationships/hyperlink" Target="https://github.com/open-mmlab/mmgeneration" TargetMode="External"/><Relationship Id="rId1" Type="http://schemas.openxmlformats.org/officeDocument/2006/relationships/notesMaster" Target="../notesMasters/notesMaster1.xml"/><Relationship Id="rId6" Type="http://schemas.openxmlformats.org/officeDocument/2006/relationships/hyperlink" Target="https://github.com/open-mmlab/mmdetection" TargetMode="External"/><Relationship Id="rId11" Type="http://schemas.openxmlformats.org/officeDocument/2006/relationships/hyperlink" Target="https://github.com/open-mmlab/mmpose" TargetMode="External"/><Relationship Id="rId5" Type="http://schemas.openxmlformats.org/officeDocument/2006/relationships/hyperlink" Target="https://github.com/open-mmlab/mmclassification" TargetMode="External"/><Relationship Id="rId15" Type="http://schemas.openxmlformats.org/officeDocument/2006/relationships/hyperlink" Target="https://github.com/open-mmlab/mmfewshot" TargetMode="External"/><Relationship Id="rId10" Type="http://schemas.openxmlformats.org/officeDocument/2006/relationships/hyperlink" Target="https://github.com/open-mmlab/mmocr" TargetMode="External"/><Relationship Id="rId19" Type="http://schemas.openxmlformats.org/officeDocument/2006/relationships/hyperlink" Target="https://github.com/open-mmlab/mmediting" TargetMode="External"/><Relationship Id="rId4" Type="http://schemas.openxmlformats.org/officeDocument/2006/relationships/hyperlink" Target="https://github.com/open-mmlab/mim" TargetMode="External"/><Relationship Id="rId9" Type="http://schemas.openxmlformats.org/officeDocument/2006/relationships/hyperlink" Target="https://github.com/open-mmlab/mmsegmentation" TargetMode="External"/><Relationship Id="rId14" Type="http://schemas.openxmlformats.org/officeDocument/2006/relationships/hyperlink" Target="https://github.com/open-mmlab/mmrazo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大家新年好啊，我是徐大川，今天由我来给大家带来一次遥感</a:t>
            </a:r>
            <a:r>
              <a:rPr lang="en-US" altLang="zh-CN" dirty="0"/>
              <a:t>AI</a:t>
            </a:r>
            <a:r>
              <a:rPr lang="zh-CN" altLang="en-US" dirty="0"/>
              <a:t>班分享，主要是讲一下在假期中针对目标检测学习的一些东西</a:t>
            </a:r>
          </a:p>
        </p:txBody>
      </p:sp>
      <p:sp>
        <p:nvSpPr>
          <p:cNvPr id="4" name="灯片编号占位符 3"/>
          <p:cNvSpPr>
            <a:spLocks noGrp="1"/>
          </p:cNvSpPr>
          <p:nvPr>
            <p:ph type="sldNum" sz="quarter" idx="5"/>
          </p:nvPr>
        </p:nvSpPr>
        <p:spPr/>
        <p:txBody>
          <a:bodyPr/>
          <a:lstStyle/>
          <a:p>
            <a:fld id="{333C78D8-3713-4CA9-AE24-1C0B79A0C890}" type="slidenum">
              <a:rPr lang="zh-CN" altLang="en-US" smtClean="0"/>
              <a:t>1</a:t>
            </a:fld>
            <a:endParaRPr lang="zh-CN" altLang="en-US"/>
          </a:p>
        </p:txBody>
      </p:sp>
    </p:spTree>
    <p:extLst>
      <p:ext uri="{BB962C8B-B14F-4D97-AF65-F5344CB8AC3E}">
        <p14:creationId xmlns:p14="http://schemas.microsoft.com/office/powerpoint/2010/main" val="12801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u="sng" dirty="0">
                <a:solidFill>
                  <a:srgbClr val="1F2328"/>
                </a:solidFill>
                <a:effectLst/>
                <a:latin typeface="-apple-system"/>
                <a:hlinkClick r:id="rId3"/>
              </a:rPr>
              <a:t>MMCV</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zh-CN" altLang="en-US" b="0" i="0" dirty="0">
                <a:solidFill>
                  <a:srgbClr val="1F2328"/>
                </a:solidFill>
                <a:effectLst/>
                <a:latin typeface="-apple-system"/>
              </a:rPr>
              <a:t>计算机视觉基础库</a:t>
            </a:r>
          </a:p>
          <a:p>
            <a:pPr algn="l">
              <a:buFont typeface="Arial" panose="020B0604020202020204" pitchFamily="34" charset="0"/>
              <a:buChar char="•"/>
            </a:pPr>
            <a:r>
              <a:rPr lang="en-US" altLang="zh-CN" b="0" i="0" u="sng" dirty="0">
                <a:solidFill>
                  <a:srgbClr val="1F2328"/>
                </a:solidFill>
                <a:effectLst/>
                <a:latin typeface="-apple-system"/>
                <a:hlinkClick r:id="rId4"/>
              </a:rPr>
              <a:t>MIM</a:t>
            </a:r>
            <a:r>
              <a:rPr lang="en-US" altLang="zh-CN" b="0" i="0" dirty="0">
                <a:solidFill>
                  <a:srgbClr val="1F2328"/>
                </a:solidFill>
                <a:effectLst/>
                <a:latin typeface="-apple-system"/>
              </a:rPr>
              <a:t>: MIM </a:t>
            </a:r>
            <a:r>
              <a:rPr lang="zh-CN" altLang="en-US" b="0" i="0" dirty="0">
                <a:solidFill>
                  <a:srgbClr val="1F2328"/>
                </a:solidFill>
                <a:effectLst/>
                <a:latin typeface="-apple-system"/>
              </a:rPr>
              <a:t>是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项目、算法、模型的统一入口</a:t>
            </a:r>
          </a:p>
          <a:p>
            <a:pPr algn="l">
              <a:buFont typeface="Arial" panose="020B0604020202020204" pitchFamily="34" charset="0"/>
              <a:buChar char="•"/>
            </a:pPr>
            <a:r>
              <a:rPr lang="en-US" altLang="zh-CN" b="0" i="0" u="sng" dirty="0" err="1">
                <a:solidFill>
                  <a:srgbClr val="1F2328"/>
                </a:solidFill>
                <a:effectLst/>
                <a:latin typeface="-apple-system"/>
                <a:hlinkClick r:id="rId5"/>
              </a:rPr>
              <a:t>MMClassification</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图像分类工具箱</a:t>
            </a:r>
          </a:p>
          <a:p>
            <a:pPr algn="l">
              <a:buFont typeface="Arial" panose="020B0604020202020204" pitchFamily="34" charset="0"/>
              <a:buChar char="•"/>
            </a:pPr>
            <a:r>
              <a:rPr lang="en-US" altLang="zh-CN" b="0" i="0" u="sng" dirty="0" err="1">
                <a:solidFill>
                  <a:srgbClr val="1F2328"/>
                </a:solidFill>
                <a:effectLst/>
                <a:latin typeface="-apple-system"/>
                <a:hlinkClick r:id="rId6"/>
              </a:rPr>
              <a:t>MMDetection</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目标检测工具箱</a:t>
            </a:r>
          </a:p>
          <a:p>
            <a:pPr algn="l">
              <a:buFont typeface="Arial" panose="020B0604020202020204" pitchFamily="34" charset="0"/>
              <a:buChar char="•"/>
            </a:pPr>
            <a:r>
              <a:rPr lang="en-US" altLang="zh-CN" b="0" i="0" u="sng" dirty="0">
                <a:solidFill>
                  <a:srgbClr val="1F2328"/>
                </a:solidFill>
                <a:effectLst/>
                <a:latin typeface="-apple-system"/>
                <a:hlinkClick r:id="rId7"/>
              </a:rPr>
              <a:t>MMDetection3D</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新一代通用 </a:t>
            </a:r>
            <a:r>
              <a:rPr lang="en-US" altLang="zh-CN" b="0" i="0" dirty="0">
                <a:solidFill>
                  <a:srgbClr val="1F2328"/>
                </a:solidFill>
                <a:effectLst/>
                <a:latin typeface="-apple-system"/>
              </a:rPr>
              <a:t>3D </a:t>
            </a:r>
            <a:r>
              <a:rPr lang="zh-CN" altLang="en-US" b="0" i="0" dirty="0">
                <a:solidFill>
                  <a:srgbClr val="1F2328"/>
                </a:solidFill>
                <a:effectLst/>
                <a:latin typeface="-apple-system"/>
              </a:rPr>
              <a:t>目标检测平台</a:t>
            </a:r>
          </a:p>
          <a:p>
            <a:pPr algn="l">
              <a:buFont typeface="Arial" panose="020B0604020202020204" pitchFamily="34" charset="0"/>
              <a:buChar char="•"/>
            </a:pPr>
            <a:r>
              <a:rPr lang="en-US" altLang="zh-CN" b="0" i="0" u="sng" dirty="0" err="1">
                <a:solidFill>
                  <a:srgbClr val="1F2328"/>
                </a:solidFill>
                <a:effectLst/>
                <a:latin typeface="-apple-system"/>
                <a:hlinkClick r:id="rId8"/>
              </a:rPr>
              <a:t>MMRotate</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旋转框检测工具箱与测试基准</a:t>
            </a:r>
          </a:p>
          <a:p>
            <a:pPr algn="l">
              <a:buFont typeface="Arial" panose="020B0604020202020204" pitchFamily="34" charset="0"/>
              <a:buChar char="•"/>
            </a:pPr>
            <a:r>
              <a:rPr lang="en-US" altLang="zh-CN" b="0" i="0" u="sng" dirty="0" err="1">
                <a:solidFill>
                  <a:srgbClr val="1F2328"/>
                </a:solidFill>
                <a:effectLst/>
                <a:latin typeface="-apple-system"/>
                <a:hlinkClick r:id="rId9"/>
              </a:rPr>
              <a:t>MMSegmentation</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语义分割工具箱</a:t>
            </a:r>
          </a:p>
          <a:p>
            <a:pPr algn="l">
              <a:buFont typeface="Arial" panose="020B0604020202020204" pitchFamily="34" charset="0"/>
              <a:buChar char="•"/>
            </a:pPr>
            <a:r>
              <a:rPr lang="en-US" altLang="zh-CN" b="0" i="0" u="sng" dirty="0">
                <a:solidFill>
                  <a:srgbClr val="1F2328"/>
                </a:solidFill>
                <a:effectLst/>
                <a:latin typeface="-apple-system"/>
                <a:hlinkClick r:id="rId10"/>
              </a:rPr>
              <a:t>MMOCR</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全流程文字检测识别理解工具包</a:t>
            </a:r>
          </a:p>
          <a:p>
            <a:pPr algn="l">
              <a:buFont typeface="Arial" panose="020B0604020202020204" pitchFamily="34" charset="0"/>
              <a:buChar char="•"/>
            </a:pPr>
            <a:r>
              <a:rPr lang="en-US" altLang="zh-CN" b="0" i="0" u="sng" dirty="0" err="1">
                <a:solidFill>
                  <a:srgbClr val="1F2328"/>
                </a:solidFill>
                <a:effectLst/>
                <a:latin typeface="-apple-system"/>
                <a:hlinkClick r:id="rId11"/>
              </a:rPr>
              <a:t>MMPose</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姿态估计工具箱</a:t>
            </a:r>
          </a:p>
          <a:p>
            <a:pPr algn="l">
              <a:buFont typeface="Arial" panose="020B0604020202020204" pitchFamily="34" charset="0"/>
              <a:buChar char="•"/>
            </a:pPr>
            <a:r>
              <a:rPr lang="en-US" altLang="zh-CN" b="0" i="0" u="sng" dirty="0">
                <a:solidFill>
                  <a:srgbClr val="1F2328"/>
                </a:solidFill>
                <a:effectLst/>
                <a:latin typeface="-apple-system"/>
                <a:hlinkClick r:id="rId12"/>
              </a:rPr>
              <a:t>MMHuman3D</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人体参数化模型工具箱与测试基准</a:t>
            </a:r>
          </a:p>
          <a:p>
            <a:pPr algn="l">
              <a:buFont typeface="Arial" panose="020B0604020202020204" pitchFamily="34" charset="0"/>
              <a:buChar char="•"/>
            </a:pPr>
            <a:r>
              <a:rPr lang="en-US" altLang="zh-CN" b="0" i="0" u="sng" dirty="0" err="1">
                <a:solidFill>
                  <a:srgbClr val="1F2328"/>
                </a:solidFill>
                <a:effectLst/>
                <a:latin typeface="-apple-system"/>
                <a:hlinkClick r:id="rId13"/>
              </a:rPr>
              <a:t>MMSelfSup</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自监督学习工具箱与测试基准</a:t>
            </a:r>
          </a:p>
          <a:p>
            <a:pPr algn="l">
              <a:buFont typeface="Arial" panose="020B0604020202020204" pitchFamily="34" charset="0"/>
              <a:buChar char="•"/>
            </a:pPr>
            <a:r>
              <a:rPr lang="en-US" altLang="zh-CN" b="0" i="0" u="sng" dirty="0" err="1">
                <a:solidFill>
                  <a:srgbClr val="1F2328"/>
                </a:solidFill>
                <a:effectLst/>
                <a:latin typeface="-apple-system"/>
                <a:hlinkClick r:id="rId14"/>
              </a:rPr>
              <a:t>MMRazor</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模型压缩工具箱与测试基准</a:t>
            </a:r>
          </a:p>
          <a:p>
            <a:pPr algn="l">
              <a:buFont typeface="Arial" panose="020B0604020202020204" pitchFamily="34" charset="0"/>
              <a:buChar char="•"/>
            </a:pPr>
            <a:r>
              <a:rPr lang="en-US" altLang="zh-CN" b="0" i="0" u="sng" dirty="0" err="1">
                <a:solidFill>
                  <a:srgbClr val="1F2328"/>
                </a:solidFill>
                <a:effectLst/>
                <a:latin typeface="-apple-system"/>
                <a:hlinkClick r:id="rId15"/>
              </a:rPr>
              <a:t>MMFewShot</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少样本学习工具箱与测试基准</a:t>
            </a:r>
          </a:p>
          <a:p>
            <a:pPr algn="l">
              <a:buFont typeface="Arial" panose="020B0604020202020204" pitchFamily="34" charset="0"/>
              <a:buChar char="•"/>
            </a:pPr>
            <a:r>
              <a:rPr lang="en-US" altLang="zh-CN" b="0" i="0" u="sng" dirty="0">
                <a:solidFill>
                  <a:srgbClr val="1F2328"/>
                </a:solidFill>
                <a:effectLst/>
                <a:latin typeface="-apple-system"/>
                <a:hlinkClick r:id="rId16"/>
              </a:rPr>
              <a:t>MMAction2</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新一代视频理解工具箱</a:t>
            </a:r>
          </a:p>
          <a:p>
            <a:pPr algn="l">
              <a:buFont typeface="Arial" panose="020B0604020202020204" pitchFamily="34" charset="0"/>
              <a:buChar char="•"/>
            </a:pPr>
            <a:r>
              <a:rPr lang="en-US" altLang="zh-CN" b="0" i="0" u="sng" dirty="0" err="1">
                <a:solidFill>
                  <a:srgbClr val="1F2328"/>
                </a:solidFill>
                <a:effectLst/>
                <a:latin typeface="-apple-system"/>
                <a:hlinkClick r:id="rId17"/>
              </a:rPr>
              <a:t>MMTracking</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一体化视频目标感知平台</a:t>
            </a:r>
          </a:p>
          <a:p>
            <a:pPr algn="l">
              <a:buFont typeface="Arial" panose="020B0604020202020204" pitchFamily="34" charset="0"/>
              <a:buChar char="•"/>
            </a:pPr>
            <a:r>
              <a:rPr lang="en-US" altLang="zh-CN" b="0" i="0" u="sng" dirty="0" err="1">
                <a:solidFill>
                  <a:srgbClr val="1F2328"/>
                </a:solidFill>
                <a:effectLst/>
                <a:latin typeface="-apple-system"/>
                <a:hlinkClick r:id="rId18"/>
              </a:rPr>
              <a:t>MMFlow</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光流估计工具箱与测试基准</a:t>
            </a:r>
          </a:p>
          <a:p>
            <a:pPr algn="l">
              <a:buFont typeface="Arial" panose="020B0604020202020204" pitchFamily="34" charset="0"/>
              <a:buChar char="•"/>
            </a:pPr>
            <a:r>
              <a:rPr lang="en-US" altLang="zh-CN" b="0" i="0" u="sng" dirty="0" err="1">
                <a:solidFill>
                  <a:srgbClr val="1F2328"/>
                </a:solidFill>
                <a:effectLst/>
                <a:latin typeface="-apple-system"/>
                <a:hlinkClick r:id="rId19"/>
              </a:rPr>
              <a:t>MMEditing</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图像视频编辑工具箱</a:t>
            </a:r>
          </a:p>
          <a:p>
            <a:pPr algn="l">
              <a:buFont typeface="Arial" panose="020B0604020202020204" pitchFamily="34" charset="0"/>
              <a:buChar char="•"/>
            </a:pPr>
            <a:r>
              <a:rPr lang="en-US" altLang="zh-CN" b="0" i="0" u="sng" dirty="0" err="1">
                <a:solidFill>
                  <a:srgbClr val="1F2328"/>
                </a:solidFill>
                <a:effectLst/>
                <a:latin typeface="-apple-system"/>
                <a:hlinkClick r:id="rId20"/>
              </a:rPr>
              <a:t>MMGeneration</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图片视频生成模型工具箱</a:t>
            </a:r>
          </a:p>
          <a:p>
            <a:pPr algn="l">
              <a:buFont typeface="Arial" panose="020B0604020202020204" pitchFamily="34" charset="0"/>
              <a:buChar char="•"/>
            </a:pPr>
            <a:r>
              <a:rPr lang="en-US" altLang="zh-CN" b="0" i="0" u="sng" dirty="0" err="1">
                <a:solidFill>
                  <a:srgbClr val="1F2328"/>
                </a:solidFill>
                <a:effectLst/>
                <a:latin typeface="-apple-system"/>
                <a:hlinkClick r:id="rId21"/>
              </a:rPr>
              <a:t>MMDeploy</a:t>
            </a:r>
            <a:r>
              <a:rPr lang="en-US" altLang="zh-CN" b="0" i="0" dirty="0">
                <a:solidFill>
                  <a:srgbClr val="1F2328"/>
                </a:solidFill>
                <a:effectLst/>
                <a:latin typeface="-apple-system"/>
              </a:rPr>
              <a:t>: </a:t>
            </a:r>
            <a:r>
              <a:rPr lang="en-US" altLang="zh-CN" b="0" i="0" dirty="0" err="1">
                <a:solidFill>
                  <a:srgbClr val="1F2328"/>
                </a:solidFill>
                <a:effectLst/>
                <a:latin typeface="-apple-system"/>
              </a:rPr>
              <a:t>OpenMMLab</a:t>
            </a:r>
            <a:r>
              <a:rPr lang="en-US" altLang="zh-CN" b="0" i="0" dirty="0">
                <a:solidFill>
                  <a:srgbClr val="1F2328"/>
                </a:solidFill>
                <a:effectLst/>
                <a:latin typeface="-apple-system"/>
              </a:rPr>
              <a:t> </a:t>
            </a:r>
            <a:r>
              <a:rPr lang="zh-CN" altLang="en-US" b="0" i="0" dirty="0">
                <a:solidFill>
                  <a:srgbClr val="1F2328"/>
                </a:solidFill>
                <a:effectLst/>
                <a:latin typeface="-apple-system"/>
              </a:rPr>
              <a:t>模型部署框架</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5259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latinLnBrk="1"/>
            <a:r>
              <a:rPr lang="zh-CN" altLang="en-US" b="0" i="0" dirty="0">
                <a:solidFill>
                  <a:srgbClr val="000000"/>
                </a:solidFill>
                <a:effectLst/>
                <a:latin typeface="微软雅黑" panose="020B0503020204020204" pitchFamily="34" charset="-122"/>
                <a:ea typeface="微软雅黑" panose="020B0503020204020204" pitchFamily="34" charset="-122"/>
              </a:rPr>
              <a:t>分类：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latinLnBrk="1"/>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latinLnBrk="1"/>
            <a:r>
              <a:rPr lang="en-US" altLang="zh-CN" b="0" i="0" dirty="0">
                <a:solidFill>
                  <a:srgbClr val="000000"/>
                </a:solidFill>
                <a:effectLst/>
                <a:latin typeface="微软雅黑" panose="020B0503020204020204" pitchFamily="34" charset="-122"/>
                <a:ea typeface="微软雅黑" panose="020B0503020204020204" pitchFamily="34" charset="-122"/>
              </a:rPr>
              <a:t>python demo/demo_metric_classifier_1shot_inference.py demo/</a:t>
            </a:r>
            <a:r>
              <a:rPr lang="en-US" altLang="zh-CN" b="0" i="0" dirty="0" err="1">
                <a:solidFill>
                  <a:srgbClr val="000000"/>
                </a:solidFill>
                <a:effectLst/>
                <a:latin typeface="微软雅黑" panose="020B0503020204020204" pitchFamily="34" charset="-122"/>
                <a:ea typeface="微软雅黑" panose="020B0503020204020204" pitchFamily="34" charset="-122"/>
              </a:rPr>
              <a:t>demo_classification_images</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query_images</a:t>
            </a:r>
            <a:r>
              <a:rPr lang="en-US" altLang="zh-CN" b="0" i="0" dirty="0">
                <a:solidFill>
                  <a:srgbClr val="000000"/>
                </a:solidFill>
                <a:effectLst/>
                <a:latin typeface="微软雅黑" panose="020B0503020204020204" pitchFamily="34" charset="-122"/>
                <a:ea typeface="微软雅黑" panose="020B0503020204020204" pitchFamily="34" charset="-122"/>
              </a:rPr>
              <a:t>/Least_Auklet.jpg configs/classification/proto_net/cub/proto-net_conv4_1xb105_cub_5way-1shot.py https://download.openmmlab.com/mmfewshot/classification/proto_net/cub/proto-net_conv4_1xb105_cub_5way-1shot_20211120_101211-9ab530c3.pth --support-images-</a:t>
            </a:r>
            <a:r>
              <a:rPr lang="en-US" altLang="zh-CN" b="0" i="0" dirty="0" err="1">
                <a:solidFill>
                  <a:srgbClr val="000000"/>
                </a:solidFill>
                <a:effectLst/>
                <a:latin typeface="微软雅黑" panose="020B0503020204020204" pitchFamily="34" charset="-122"/>
                <a:ea typeface="微软雅黑" panose="020B0503020204020204" pitchFamily="34" charset="-122"/>
              </a:rPr>
              <a:t>dir</a:t>
            </a:r>
            <a:r>
              <a:rPr lang="en-US" altLang="zh-CN" b="0" i="0" dirty="0">
                <a:solidFill>
                  <a:srgbClr val="000000"/>
                </a:solidFill>
                <a:effectLst/>
                <a:latin typeface="微软雅黑" panose="020B0503020204020204" pitchFamily="34" charset="-122"/>
                <a:ea typeface="微软雅黑" panose="020B0503020204020204" pitchFamily="34" charset="-122"/>
              </a:rPr>
              <a:t> demo/</a:t>
            </a:r>
            <a:r>
              <a:rPr lang="en-US" altLang="zh-CN" b="0" i="0" dirty="0" err="1">
                <a:solidFill>
                  <a:srgbClr val="000000"/>
                </a:solidFill>
                <a:effectLst/>
                <a:latin typeface="微软雅黑" panose="020B0503020204020204" pitchFamily="34" charset="-122"/>
                <a:ea typeface="微软雅黑" panose="020B0503020204020204" pitchFamily="34" charset="-122"/>
              </a:rPr>
              <a:t>demo_classification_images</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support_images</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latinLnBrk="1"/>
            <a:r>
              <a:rPr lang="zh-CN" altLang="en-US" b="0" i="0" dirty="0">
                <a:solidFill>
                  <a:srgbClr val="000000"/>
                </a:solidFill>
                <a:effectLst/>
                <a:latin typeface="微软雅黑" panose="020B0503020204020204" pitchFamily="34" charset="-122"/>
                <a:ea typeface="微软雅黑" panose="020B0503020204020204" pitchFamily="34" charset="-122"/>
              </a:rPr>
              <a:t>检测：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latinLnBrk="1"/>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latinLnBrk="1"/>
            <a:r>
              <a:rPr lang="en-US" altLang="zh-CN" b="0" i="0" dirty="0">
                <a:solidFill>
                  <a:srgbClr val="000000"/>
                </a:solidFill>
                <a:effectLst/>
                <a:latin typeface="微软雅黑" panose="020B0503020204020204" pitchFamily="34" charset="-122"/>
                <a:ea typeface="微软雅黑" panose="020B0503020204020204" pitchFamily="34" charset="-122"/>
              </a:rPr>
              <a:t>python demo/demo_attention_rpn_detector_inference.py demo/</a:t>
            </a:r>
            <a:r>
              <a:rPr lang="en-US" altLang="zh-CN" b="0" i="0" dirty="0" err="1">
                <a:solidFill>
                  <a:srgbClr val="000000"/>
                </a:solidFill>
                <a:effectLst/>
                <a:latin typeface="微软雅黑" panose="020B0503020204020204" pitchFamily="34" charset="-122"/>
                <a:ea typeface="微软雅黑" panose="020B0503020204020204" pitchFamily="34" charset="-122"/>
              </a:rPr>
              <a:t>demo_detection_images</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query_images</a:t>
            </a:r>
            <a:r>
              <a:rPr lang="en-US" altLang="zh-CN" b="0" i="0" dirty="0">
                <a:solidFill>
                  <a:srgbClr val="000000"/>
                </a:solidFill>
                <a:effectLst/>
                <a:latin typeface="微软雅黑" panose="020B0503020204020204" pitchFamily="34" charset="-122"/>
                <a:ea typeface="微软雅黑" panose="020B0503020204020204" pitchFamily="34" charset="-122"/>
              </a:rPr>
              <a:t>/demo_query.jpg configs/detection/attention_rpn/coco/attention-rpn_r50_c4_4xb2_coco_base-training.py https://download.openmmlab.com/mmfewshot/detection/attention_rpn/coco/attention-rpn_r50_c4_4xb2_coco_base-training_20211102_003348-da28cdfd.pth --support-images-</a:t>
            </a:r>
            <a:r>
              <a:rPr lang="en-US" altLang="zh-CN" b="0" i="0" dirty="0" err="1">
                <a:solidFill>
                  <a:srgbClr val="000000"/>
                </a:solidFill>
                <a:effectLst/>
                <a:latin typeface="微软雅黑" panose="020B0503020204020204" pitchFamily="34" charset="-122"/>
                <a:ea typeface="微软雅黑" panose="020B0503020204020204" pitchFamily="34" charset="-122"/>
              </a:rPr>
              <a:t>dir</a:t>
            </a:r>
            <a:r>
              <a:rPr lang="en-US" altLang="zh-CN" b="0" i="0" dirty="0">
                <a:solidFill>
                  <a:srgbClr val="000000"/>
                </a:solidFill>
                <a:effectLst/>
                <a:latin typeface="微软雅黑" panose="020B0503020204020204" pitchFamily="34" charset="-122"/>
                <a:ea typeface="微软雅黑" panose="020B0503020204020204" pitchFamily="34" charset="-122"/>
              </a:rPr>
              <a:t> demo/</a:t>
            </a:r>
            <a:r>
              <a:rPr lang="en-US" altLang="zh-CN" b="0" i="0" dirty="0" err="1">
                <a:solidFill>
                  <a:srgbClr val="000000"/>
                </a:solidFill>
                <a:effectLst/>
                <a:latin typeface="微软雅黑" panose="020B0503020204020204" pitchFamily="34" charset="-122"/>
                <a:ea typeface="微软雅黑" panose="020B0503020204020204" pitchFamily="34" charset="-122"/>
              </a:rPr>
              <a:t>demo_detection_images</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support_images</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72729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556D-0188-C6CA-C93C-A67B67BAB8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6612F2-65BE-95A2-F1E8-EA521114B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11FF5A-0DED-92D4-3BAD-F52D2B32ADD2}"/>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198C12F-73EA-B67B-A075-6088F1A06C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6719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12E08-5ED1-9A29-9EA0-66BAF14114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AC60FF-6B38-3B19-3C67-D8CF2D26DC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B36013-2315-2022-EA82-63FDA33D5A90}"/>
              </a:ext>
            </a:extLst>
          </p:cNvPr>
          <p:cNvSpPr>
            <a:spLocks noGrp="1"/>
          </p:cNvSpPr>
          <p:nvPr>
            <p:ph type="body" idx="1"/>
          </p:nvPr>
        </p:nvSpPr>
        <p:spPr/>
        <p:txBody>
          <a:bodyPr/>
          <a:lstStyle/>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D644895-7745-8B2E-29CA-3DEED602B9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9681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3C78D8-3713-4CA9-AE24-1C0B79A0C890}" type="slidenum">
              <a:rPr lang="zh-CN" altLang="en-US" smtClean="0"/>
              <a:t>14</a:t>
            </a:fld>
            <a:endParaRPr lang="zh-CN" altLang="en-US"/>
          </a:p>
        </p:txBody>
      </p:sp>
    </p:spTree>
    <p:extLst>
      <p:ext uri="{BB962C8B-B14F-4D97-AF65-F5344CB8AC3E}">
        <p14:creationId xmlns:p14="http://schemas.microsoft.com/office/powerpoint/2010/main" val="164056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我之前阅读的文章的题目是遥感影像中得广义少样本目标检测</a:t>
            </a:r>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这篇文章是西安电子科技大学的张相荣教授和她的团队发表在</a:t>
            </a:r>
            <a:r>
              <a:rPr lang="en-US" altLang="zh-CN" b="0" i="0" dirty="0">
                <a:solidFill>
                  <a:srgbClr val="000000"/>
                </a:solidFill>
                <a:effectLst/>
                <a:latin typeface="Arial" panose="020B0604020202020204" pitchFamily="34" charset="0"/>
              </a:rPr>
              <a:t>ISPRS</a:t>
            </a:r>
            <a:r>
              <a:rPr lang="zh-CN" altLang="en-US" b="0" i="0" dirty="0">
                <a:solidFill>
                  <a:srgbClr val="000000"/>
                </a:solidFill>
                <a:effectLst/>
                <a:latin typeface="Arial" panose="020B0604020202020204" pitchFamily="34" charset="0"/>
              </a:rPr>
              <a:t>上面的一篇顶刊文章</a:t>
            </a:r>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rial" panose="020B0604020202020204" pitchFamily="34" charset="0"/>
              </a:rPr>
              <a:t>因为这篇文章的主题是小样本目标检测，这个主题也是通过这次学习才第一次接触到，另外文章的内容涉及到很多目标检测的网络结构和一些迁移学习方面的知识，因此我这次还是主要以介绍为主，主要介绍一下目标检测的相关内容以及这篇文章的网络结构</a:t>
            </a:r>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933A62-8780-4CAA-8D19-25292B7F568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6354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我们首先来看一下什么是目标检测，目标检测就是对影像中的事物进行分类和定位，因此目标检测他就需要输出两个东西，一个是对于物体的分类结果，另外一个是这个物体的坐标，一般用物体的中心坐标加上长和宽来表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目标检测的主要任务是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分类：分类</a:t>
            </a:r>
            <a:r>
              <a:rPr lang="en-US" altLang="zh-CN" dirty="0"/>
              <a:t>-Classification</a:t>
            </a:r>
            <a:r>
              <a:rPr lang="zh-CN" altLang="en-US" dirty="0"/>
              <a:t>：解决“是什么？”的问题，即给定一张图片或一段视频判断里面包含什么类别的目标。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定位</a:t>
            </a:r>
            <a:r>
              <a:rPr lang="en-US" altLang="zh-CN" dirty="0"/>
              <a:t>-Location</a:t>
            </a:r>
            <a:r>
              <a:rPr lang="zh-CN" altLang="en-US" dirty="0"/>
              <a:t>：解决“在哪里？”的问题，即定位出这个目标的的位置。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检测</a:t>
            </a:r>
            <a:r>
              <a:rPr lang="en-US" altLang="zh-CN" dirty="0"/>
              <a:t>-Detection</a:t>
            </a:r>
            <a:r>
              <a:rPr lang="zh-CN" altLang="en-US" dirty="0"/>
              <a:t>：解决“在哪里？是什么？”的问题，即定位出这个目标的位置并且知道目标物是什么。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分割</a:t>
            </a:r>
            <a:r>
              <a:rPr lang="en-US" altLang="zh-CN" dirty="0"/>
              <a:t>-Segmentation</a:t>
            </a:r>
            <a:r>
              <a:rPr lang="zh-CN" altLang="en-US" dirty="0"/>
              <a:t>：分为实例的分割（</a:t>
            </a:r>
            <a:r>
              <a:rPr lang="en-US" altLang="zh-CN" dirty="0"/>
              <a:t>Instance-level</a:t>
            </a:r>
            <a:r>
              <a:rPr lang="zh-CN" altLang="en-US" dirty="0"/>
              <a:t>）和场景分割（</a:t>
            </a:r>
            <a:r>
              <a:rPr lang="en-US" altLang="zh-CN" dirty="0"/>
              <a:t>Scene-level</a:t>
            </a:r>
            <a:r>
              <a:rPr lang="zh-CN" altLang="en-US" dirty="0"/>
              <a:t>），解决“每一个像素属于哪个目标物或场景”的问题。</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86425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目标检测的算法一般分为两类，一类是分为两步进行分类的：</a:t>
            </a:r>
            <a:r>
              <a:rPr lang="zh-CN" altLang="en-US" b="0" i="0" dirty="0">
                <a:solidFill>
                  <a:srgbClr val="4D4D4D"/>
                </a:solidFill>
                <a:effectLst/>
                <a:latin typeface="-apple-system"/>
              </a:rPr>
              <a:t>先进行区域生成，该区域称之为</a:t>
            </a:r>
            <a:r>
              <a:rPr lang="en-US" altLang="zh-CN" b="0" i="0" dirty="0">
                <a:solidFill>
                  <a:srgbClr val="4D4D4D"/>
                </a:solidFill>
                <a:effectLst/>
                <a:latin typeface="-apple-system"/>
              </a:rPr>
              <a:t>region proposal</a:t>
            </a:r>
            <a:r>
              <a:rPr lang="zh-CN" altLang="en-US" b="0" i="0" dirty="0">
                <a:solidFill>
                  <a:srgbClr val="4D4D4D"/>
                </a:solidFill>
                <a:effectLst/>
                <a:latin typeface="-apple-system"/>
              </a:rPr>
              <a:t>（简称</a:t>
            </a:r>
            <a:r>
              <a:rPr lang="en-US" altLang="zh-CN" b="0" i="0" dirty="0">
                <a:solidFill>
                  <a:srgbClr val="4D4D4D"/>
                </a:solidFill>
                <a:effectLst/>
                <a:latin typeface="-apple-system"/>
              </a:rPr>
              <a:t>RP</a:t>
            </a:r>
            <a:r>
              <a:rPr lang="zh-CN" altLang="en-US" b="0" i="0" dirty="0">
                <a:solidFill>
                  <a:srgbClr val="4D4D4D"/>
                </a:solidFill>
                <a:effectLst/>
                <a:latin typeface="-apple-system"/>
              </a:rPr>
              <a:t>，一个有可能包含待检物体的预选框），再通过卷积神经网络进行样本分类和回归定位，这类算法的典型代表就是</a:t>
            </a:r>
            <a:r>
              <a:rPr lang="en-US" altLang="zh-CN" b="0" i="0" dirty="0">
                <a:solidFill>
                  <a:srgbClr val="4D4D4D"/>
                </a:solidFill>
                <a:effectLst/>
                <a:latin typeface="-apple-system"/>
              </a:rPr>
              <a:t>R-CNN</a:t>
            </a:r>
            <a:r>
              <a:rPr lang="zh-CN" altLang="en-US" b="0" i="0" dirty="0">
                <a:solidFill>
                  <a:srgbClr val="4D4D4D"/>
                </a:solidFill>
                <a:effectLst/>
                <a:latin typeface="-apple-system"/>
              </a:rPr>
              <a:t>、</a:t>
            </a:r>
            <a:r>
              <a:rPr lang="en-US" altLang="zh-CN" b="0" i="0" dirty="0">
                <a:solidFill>
                  <a:srgbClr val="4D4D4D"/>
                </a:solidFill>
                <a:effectLst/>
                <a:latin typeface="-apple-system"/>
              </a:rPr>
              <a:t>SPP-NET</a:t>
            </a:r>
            <a:r>
              <a:rPr lang="zh-CN" altLang="en-US" b="0" i="0" dirty="0">
                <a:solidFill>
                  <a:srgbClr val="4D4D4D"/>
                </a:solidFill>
                <a:effectLst/>
                <a:latin typeface="-apple-system"/>
              </a:rPr>
              <a:t>、</a:t>
            </a:r>
            <a:r>
              <a:rPr lang="en-US" altLang="zh-CN" b="0" i="0" dirty="0">
                <a:solidFill>
                  <a:srgbClr val="4D4D4D"/>
                </a:solidFill>
                <a:effectLst/>
                <a:latin typeface="-apple-system"/>
              </a:rPr>
              <a:t>Fast RCNN</a:t>
            </a:r>
            <a:r>
              <a:rPr lang="zh-CN" altLang="en-US" b="0" i="0" dirty="0">
                <a:solidFill>
                  <a:srgbClr val="4D4D4D"/>
                </a:solidFill>
                <a:effectLst/>
                <a:latin typeface="-apple-system"/>
              </a:rPr>
              <a:t>等</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而直接一步到位的是采用端到端的模式，不用</a:t>
            </a:r>
            <a:r>
              <a:rPr lang="en-US" altLang="zh-CN" b="0" i="0" dirty="0">
                <a:solidFill>
                  <a:srgbClr val="4D4D4D"/>
                </a:solidFill>
                <a:effectLst/>
                <a:latin typeface="-apple-system"/>
              </a:rPr>
              <a:t>RP</a:t>
            </a:r>
            <a:r>
              <a:rPr lang="zh-CN" altLang="en-US" b="0" i="0" dirty="0">
                <a:solidFill>
                  <a:srgbClr val="4D4D4D"/>
                </a:solidFill>
                <a:effectLst/>
                <a:latin typeface="-apple-system"/>
              </a:rPr>
              <a:t>，也就是预选框，直接在网络中提取特征来预测物体分类和位置。这一类算法主要包括</a:t>
            </a:r>
            <a:r>
              <a:rPr lang="en-US" altLang="zh-CN" b="0" i="0" dirty="0">
                <a:solidFill>
                  <a:srgbClr val="4D4D4D"/>
                </a:solidFill>
                <a:effectLst/>
                <a:latin typeface="-apple-system"/>
              </a:rPr>
              <a:t>YOLO</a:t>
            </a:r>
            <a:r>
              <a:rPr lang="zh-CN" altLang="en-US" b="0" i="0" dirty="0">
                <a:solidFill>
                  <a:srgbClr val="4D4D4D"/>
                </a:solidFill>
                <a:effectLst/>
                <a:latin typeface="-apple-system"/>
              </a:rPr>
              <a:t>的各个版本和</a:t>
            </a:r>
            <a:r>
              <a:rPr lang="en-US" altLang="zh-CN" b="0" i="0" dirty="0">
                <a:solidFill>
                  <a:srgbClr val="4D4D4D"/>
                </a:solidFill>
                <a:effectLst/>
                <a:latin typeface="-apple-system"/>
              </a:rPr>
              <a:t>SSD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因为我后面的文章是基于</a:t>
            </a:r>
            <a:r>
              <a:rPr lang="en-US" altLang="zh-CN" b="0" i="0" dirty="0">
                <a:solidFill>
                  <a:srgbClr val="4D4D4D"/>
                </a:solidFill>
                <a:effectLst/>
                <a:latin typeface="-apple-system"/>
              </a:rPr>
              <a:t>Faster-RCNN</a:t>
            </a:r>
            <a:r>
              <a:rPr lang="zh-CN" altLang="en-US" b="0" i="0" dirty="0">
                <a:solidFill>
                  <a:srgbClr val="4D4D4D"/>
                </a:solidFill>
                <a:effectLst/>
                <a:latin typeface="-apple-system"/>
              </a:rPr>
              <a:t>的，因此我们就从这个方面来进行介绍，后面有机会再来给大家介绍端到端的形式，也就是</a:t>
            </a:r>
            <a:r>
              <a:rPr lang="en-US" altLang="zh-CN" b="0" i="0" dirty="0">
                <a:solidFill>
                  <a:srgbClr val="4D4D4D"/>
                </a:solidFill>
                <a:effectLst/>
                <a:latin typeface="-apple-system"/>
              </a:rPr>
              <a:t>YOLO</a:t>
            </a:r>
            <a:r>
              <a:rPr lang="zh-CN" altLang="en-US" b="0" i="0" dirty="0">
                <a:solidFill>
                  <a:srgbClr val="4D4D4D"/>
                </a:solidFill>
                <a:effectLst/>
                <a:latin typeface="-apple-system"/>
              </a:rPr>
              <a:t>这一类的神经网络</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D4D4D"/>
                </a:solidFill>
                <a:effectLst/>
                <a:latin typeface="-apple-system"/>
              </a:rPr>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8488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首先我们来看一下目标检测的开山之作，</a:t>
                </a:r>
                <a:r>
                  <a:rPr lang="en-US" altLang="zh-CN" dirty="0" err="1"/>
                  <a:t>Rcnn</a:t>
                </a:r>
                <a:r>
                  <a:rPr lang="zh-CN" altLang="en-US" dirty="0"/>
                  <a:t>是在</a:t>
                </a:r>
                <a:r>
                  <a:rPr lang="en-US" altLang="zh-CN" dirty="0"/>
                  <a:t>2014</a:t>
                </a:r>
                <a:r>
                  <a:rPr lang="zh-CN" altLang="en-US" dirty="0"/>
                  <a:t>年提出来的，在</a:t>
                </a:r>
                <a:r>
                  <a:rPr lang="en-US" altLang="zh-CN" dirty="0"/>
                  <a:t>2014</a:t>
                </a:r>
                <a:r>
                  <a:rPr lang="zh-CN" altLang="en-US" dirty="0"/>
                  <a:t>年的前些年呢，主流的基本上都是使用传统的目标检测算法，基本上都是使用的人为定义特征的方式进行检测，经典的目标检测方法已经进入了一个瓶颈期，它的发展也非常的缓慢，传统的目标检测算法他们检测准确率大概都是在</a:t>
                </a:r>
                <a:r>
                  <a:rPr lang="en-US" altLang="zh-CN" dirty="0"/>
                  <a:t>30%</a:t>
                </a:r>
                <a:r>
                  <a:rPr lang="zh-CN" altLang="en-US" dirty="0"/>
                  <a:t>左右，</a:t>
                </a:r>
                <a:r>
                  <a:rPr lang="en-US" altLang="zh-CN" dirty="0"/>
                  <a:t>RCNN</a:t>
                </a:r>
                <a:r>
                  <a:rPr lang="zh-CN" altLang="en-US" dirty="0"/>
                  <a:t>一来呢就直接将准确率提高到了</a:t>
                </a:r>
                <a:r>
                  <a:rPr lang="en-US" altLang="zh-CN" dirty="0"/>
                  <a:t>60%</a:t>
                </a:r>
                <a:r>
                  <a:rPr lang="zh-CN" altLang="en-US" dirty="0"/>
                  <a:t>多，所以这是一个非常大的进步。其实在</a:t>
                </a:r>
                <a:r>
                  <a:rPr lang="en-US" altLang="zh-CN" dirty="0"/>
                  <a:t>RCNN</a:t>
                </a:r>
                <a:r>
                  <a:rPr lang="zh-CN" altLang="en-US" dirty="0"/>
                  <a:t>提出之前呢，还有一个使用深度学习的目标检测网络叫做</a:t>
                </a:r>
                <a:r>
                  <a:rPr lang="en-US" altLang="zh-CN" dirty="0"/>
                  <a:t>over feat</a:t>
                </a:r>
                <a:r>
                  <a:rPr lang="zh-CN" altLang="en-US" dirty="0"/>
                  <a:t>，但是</a:t>
                </a:r>
                <a:r>
                  <a:rPr lang="en-US" altLang="zh-CN" dirty="0"/>
                  <a:t>over fit</a:t>
                </a:r>
                <a:r>
                  <a:rPr lang="zh-CN" altLang="en-US" dirty="0"/>
                  <a:t>呢，它的效果没有</a:t>
                </a:r>
                <a:r>
                  <a:rPr lang="en-US" altLang="zh-CN" dirty="0" err="1"/>
                  <a:t>rcn</a:t>
                </a:r>
                <a:r>
                  <a:rPr lang="zh-CN" altLang="en-US" dirty="0"/>
                  <a:t>好，所以我们尽量能听到</a:t>
                </a:r>
                <a:r>
                  <a:rPr lang="en-US" altLang="zh-CN" dirty="0" err="1"/>
                  <a:t>fastrcnn</a:t>
                </a:r>
                <a:r>
                  <a:rPr lang="zh-CN" altLang="en-US" dirty="0"/>
                  <a:t>，但很少听到</a:t>
                </a:r>
                <a:r>
                  <a:rPr lang="en-US" altLang="zh-CN" dirty="0"/>
                  <a:t>over fit</a:t>
                </a:r>
                <a:r>
                  <a:rPr lang="zh-CN" altLang="en-US" dirty="0"/>
                  <a:t>。那么接下来我们就来看一下</a:t>
                </a:r>
                <a:r>
                  <a:rPr lang="en-US" altLang="zh-CN" dirty="0" err="1"/>
                  <a:t>rcnn</a:t>
                </a:r>
                <a:r>
                  <a:rPr lang="zh-CN" altLang="en-US" dirty="0"/>
                  <a:t>的算法流程，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根据原论文，我们可以分为</a:t>
                </a:r>
                <a:r>
                  <a:rPr lang="en-US" altLang="zh-CN" dirty="0"/>
                  <a:t>4</a:t>
                </a:r>
                <a:r>
                  <a:rPr lang="zh-CN" altLang="en-US" dirty="0"/>
                  <a:t>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第一步，就是在一张图像当中首先生成</a:t>
                </a:r>
                <a:r>
                  <a:rPr lang="en-US" altLang="zh-CN" dirty="0"/>
                  <a:t>1000~2000</a:t>
                </a:r>
                <a:r>
                  <a:rPr lang="zh-CN" altLang="en-US" dirty="0"/>
                  <a:t>个候选区域，这个候选区域呢是使用</a:t>
                </a:r>
                <a:r>
                  <a:rPr lang="en-US" altLang="zh-CN" dirty="0"/>
                  <a:t>SS</a:t>
                </a:r>
                <a:r>
                  <a:rPr lang="zh-CN" altLang="en-US" dirty="0"/>
                  <a:t>算法获得的，也就是</a:t>
                </a:r>
                <a:r>
                  <a:rPr lang="en-US" altLang="zh-CN" dirty="0"/>
                  <a:t>selective search</a:t>
                </a:r>
                <a:r>
                  <a:rPr lang="zh-CN" altLang="en-US" dirty="0"/>
                  <a:t>这个方法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第二步呢，对我们第一步所获得的候选框使用深度网络进行特征的提取。这个深度网络呢，其实就是我们之前讲的图片分类网络，这里就将候选区域送到我们的特征提取网络就能得到对应的特征向量。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第三步呢，再将我们第二步得到的特征向量送入每一个类别的</a:t>
                </a:r>
                <a:r>
                  <a:rPr lang="en-US" altLang="zh-CN" dirty="0" err="1"/>
                  <a:t>svm</a:t>
                </a:r>
                <a:r>
                  <a:rPr lang="zh-CN" altLang="en-US" dirty="0"/>
                  <a:t>分类器，然后判断它是属于哪一个类别。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第四步呢，对我们的候选框进行一个位置的调整，因为我们通过</a:t>
                </a:r>
                <a:r>
                  <a:rPr lang="en-US" altLang="zh-CN" dirty="0"/>
                  <a:t>SS</a:t>
                </a:r>
                <a:r>
                  <a:rPr lang="zh-CN" altLang="en-US" dirty="0"/>
                  <a:t>算法得到的目标候选框，它框的并不是那么准，所以我们就专门使用一个回归器去修正它的勾选框的位置。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Rcnn</a:t>
                </a:r>
                <a:r>
                  <a:rPr lang="zh-CN" altLang="en-US" dirty="0"/>
                  <a:t>在现在看来其实有很多的缺陷，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首先呢就是它的检测速度很慢，在论文当中说检测一张图片在一个多核</a:t>
                </a:r>
                <a:r>
                  <a:rPr lang="en-US" altLang="zh-CN" dirty="0"/>
                  <a:t>CPU</a:t>
                </a:r>
                <a:r>
                  <a:rPr lang="zh-CN" altLang="en-US" dirty="0"/>
                  <a:t>上大概需要</a:t>
                </a:r>
                <a:r>
                  <a:rPr lang="en-US" altLang="zh-CN" dirty="0"/>
                  <a:t>53</a:t>
                </a:r>
                <a:r>
                  <a:rPr lang="zh-CN" altLang="en-US" dirty="0"/>
                  <a:t>秒的时间，也就是说，我们检测一张图片大概需要一分钟的时间，使用的</a:t>
                </a:r>
                <a:r>
                  <a:rPr lang="en-US" altLang="zh-CN" dirty="0"/>
                  <a:t>SS</a:t>
                </a:r>
                <a:r>
                  <a:rPr lang="zh-CN" altLang="en-US" dirty="0"/>
                  <a:t>算法呢就光提取目标候选框这个步骤就大概需要耗时两秒的时间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我们通过</a:t>
                </a:r>
                <a:r>
                  <a:rPr lang="en-US" altLang="zh-CN" dirty="0"/>
                  <a:t>SS</a:t>
                </a:r>
                <a:r>
                  <a:rPr lang="zh-CN" altLang="en-US" dirty="0"/>
                  <a:t>算法之后得到了很多候选框，然后这些候选框其实还有很多重叠的部分，这就会导致我们计算特征向量会有许多的冗余操作，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第二是是它的训练速度非常的慢，因为特征提取、</a:t>
                </a:r>
                <a:r>
                  <a:rPr lang="en-US" altLang="zh-CN" dirty="0"/>
                  <a:t>SVM</a:t>
                </a:r>
                <a:r>
                  <a:rPr lang="zh-CN" altLang="en-US" dirty="0"/>
                  <a:t>这几个训练过程都是独立的，所以训练过程非常慢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最后是对于硬盘的占用也很大</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Verdana,Arial"/>
                  </a:rPr>
                  <a:t>两步移动搜寻法最早是由</a:t>
                </a:r>
                <a:r>
                  <a:rPr lang="en-US" altLang="zh-CN" b="0" i="0" dirty="0">
                    <a:solidFill>
                      <a:srgbClr val="000000"/>
                    </a:solidFill>
                    <a:effectLst/>
                    <a:latin typeface="Verdana,Arial"/>
                  </a:rPr>
                  <a:t>Radke</a:t>
                </a:r>
                <a:r>
                  <a:rPr lang="zh-CN" altLang="en-US" b="0" i="0" dirty="0">
                    <a:solidFill>
                      <a:srgbClr val="000000"/>
                    </a:solidFill>
                    <a:effectLst/>
                    <a:latin typeface="Verdana,Arial"/>
                  </a:rPr>
                  <a:t>等</a:t>
                </a:r>
                <a:r>
                  <a:rPr lang="en-US" altLang="zh-CN" b="0" i="0" dirty="0">
                    <a:solidFill>
                      <a:srgbClr val="000000"/>
                    </a:solidFill>
                    <a:effectLst/>
                    <a:latin typeface="Verdana,Arial"/>
                  </a:rPr>
                  <a:t>(2000)</a:t>
                </a:r>
                <a:r>
                  <a:rPr lang="zh-CN" altLang="en-US" b="0" i="0" dirty="0">
                    <a:solidFill>
                      <a:srgbClr val="000000"/>
                    </a:solidFill>
                    <a:effectLst/>
                    <a:latin typeface="Verdana,Arial"/>
                  </a:rPr>
                  <a:t>提出</a:t>
                </a:r>
                <a:r>
                  <a:rPr lang="en-US" altLang="zh-CN" b="0" i="0" dirty="0">
                    <a:solidFill>
                      <a:srgbClr val="000000"/>
                    </a:solidFill>
                    <a:effectLst/>
                    <a:latin typeface="Verdana,Arial"/>
                  </a:rPr>
                  <a:t>,</a:t>
                </a:r>
                <a:r>
                  <a:rPr lang="zh-CN" altLang="en-US" b="0" i="0" dirty="0">
                    <a:solidFill>
                      <a:srgbClr val="000000"/>
                    </a:solidFill>
                    <a:effectLst/>
                    <a:latin typeface="Verdana,Arial"/>
                  </a:rPr>
                  <a:t>由罗伟教授和王法辉在</a:t>
                </a:r>
                <a:r>
                  <a:rPr lang="en-US" altLang="zh-CN" b="0" i="0" dirty="0">
                    <a:solidFill>
                      <a:srgbClr val="000000"/>
                    </a:solidFill>
                    <a:effectLst/>
                    <a:latin typeface="Verdana,Arial"/>
                  </a:rPr>
                  <a:t>2003</a:t>
                </a:r>
                <a:r>
                  <a:rPr lang="zh-CN" altLang="en-US" b="0" i="0" dirty="0">
                    <a:solidFill>
                      <a:srgbClr val="000000"/>
                    </a:solidFill>
                    <a:effectLst/>
                    <a:latin typeface="Verdana,Arial"/>
                  </a:rPr>
                  <a:t>进一步改进并命名为两步移动搜寻法。</a:t>
                </a:r>
                <a:endParaRPr lang="en-US" altLang="zh-CN" b="0" i="0" dirty="0">
                  <a:solidFill>
                    <a:srgbClr val="000000"/>
                  </a:solidFill>
                  <a:effectLst/>
                  <a:latin typeface="Verdana,Arial"/>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两步移动搜寻法主要是通过两个步骤来进行可达性测量，第一步是</a:t>
                </a:r>
                <a:r>
                  <a:rPr lang="zh-CN" altLang="en-US" sz="1200" i="0" dirty="0">
                    <a:solidFill>
                      <a:srgbClr val="000000"/>
                    </a:solidFill>
                    <a:effectLst/>
                    <a:latin typeface="微软雅黑" panose="020B0503020204020204" pitchFamily="34" charset="-122"/>
                    <a:ea typeface="微软雅黑" panose="020B0503020204020204" pitchFamily="34" charset="-122"/>
                  </a:rPr>
                  <a:t>以供给点</a:t>
                </a:r>
                <a:r>
                  <a:rPr lang="en-US" altLang="zh-CN" sz="1200" b="1" i="0" dirty="0">
                    <a:solidFill>
                      <a:srgbClr val="000000"/>
                    </a:solidFill>
                    <a:effectLst/>
                    <a:latin typeface="Cambria Math" panose="02040503050406030204" pitchFamily="18" charset="0"/>
                    <a:ea typeface="微软雅黑" panose="020B0503020204020204" pitchFamily="34" charset="-122"/>
                  </a:rPr>
                  <a:t>𝒋</a:t>
                </a:r>
                <a:r>
                  <a:rPr lang="zh-CN" altLang="en-US" sz="1200" i="0" dirty="0">
                    <a:solidFill>
                      <a:srgbClr val="000000"/>
                    </a:solidFill>
                    <a:effectLst/>
                    <a:latin typeface="微软雅黑" panose="020B0503020204020204" pitchFamily="34" charset="-122"/>
                    <a:ea typeface="微软雅黑" panose="020B0503020204020204" pitchFamily="34" charset="-122"/>
                  </a:rPr>
                  <a:t>为中心搜索其阈值范围</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𝒅_𝟎</a:t>
                </a:r>
                <a:r>
                  <a:rPr lang="zh-CN" altLang="en-US" sz="1200" i="0" dirty="0">
                    <a:solidFill>
                      <a:srgbClr val="000000"/>
                    </a:solidFill>
                    <a:effectLst/>
                    <a:latin typeface="微软雅黑" panose="020B0503020204020204" pitchFamily="34" charset="-122"/>
                    <a:ea typeface="微软雅黑" panose="020B0503020204020204" pitchFamily="34" charset="-122"/>
                  </a:rPr>
                  <a:t>内的需求点</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，计算供需比</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𝑹_𝒋</a:t>
                </a:r>
                <a:r>
                  <a:rPr lang="zh-CN" altLang="en-US" sz="1200" i="0" dirty="0">
                    <a:solidFill>
                      <a:srgbClr val="000000"/>
                    </a:solidFill>
                    <a:effectLst/>
                    <a:latin typeface="微软雅黑" panose="020B0503020204020204" pitchFamily="34" charset="-122"/>
                    <a:ea typeface="微软雅黑" panose="020B0503020204020204" pitchFamily="34" charset="-122"/>
                  </a:rPr>
                  <a:t>。第二步，分别以需求点</a:t>
                </a:r>
                <a:r>
                  <a:rPr lang="en-US" altLang="zh-CN" sz="1200" i="0" dirty="0">
                    <a:solidFill>
                      <a:srgbClr val="000000"/>
                    </a:solidFill>
                    <a:effectLst/>
                    <a:latin typeface="微软雅黑" panose="020B0503020204020204" pitchFamily="34" charset="-122"/>
                    <a:ea typeface="微软雅黑" panose="020B0503020204020204" pitchFamily="34" charset="-122"/>
                  </a:rPr>
                  <a:t> </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为中心，搜索阈值范围</a:t>
                </a:r>
                <a:r>
                  <a:rPr lang="en-US" altLang="zh-CN" sz="1200" b="1" i="0" dirty="0">
                    <a:solidFill>
                      <a:srgbClr val="000000"/>
                    </a:solidFill>
                    <a:effectLst/>
                    <a:latin typeface="Cambria Math" panose="02040503050406030204" pitchFamily="18" charset="0"/>
                    <a:ea typeface="微软雅黑" panose="020B0503020204020204" pitchFamily="34" charset="-122"/>
                  </a:rPr>
                  <a:t>𝒅_𝟎  </a:t>
                </a:r>
                <a:r>
                  <a:rPr lang="zh-CN" altLang="en-US" sz="1200" i="0" dirty="0">
                    <a:solidFill>
                      <a:srgbClr val="000000"/>
                    </a:solidFill>
                    <a:effectLst/>
                    <a:latin typeface="微软雅黑" panose="020B0503020204020204" pitchFamily="34" charset="-122"/>
                    <a:ea typeface="微软雅黑" panose="020B0503020204020204" pitchFamily="34" charset="-122"/>
                  </a:rPr>
                  <a:t>内的供给点，将所有的供给点的供需比</a:t>
                </a:r>
                <a:r>
                  <a:rPr lang="en-US" altLang="zh-CN" sz="1200" b="1" i="0" dirty="0">
                    <a:solidFill>
                      <a:srgbClr val="000000"/>
                    </a:solidFill>
                    <a:effectLst/>
                    <a:latin typeface="Cambria Math" panose="02040503050406030204" pitchFamily="18" charset="0"/>
                    <a:ea typeface="微软雅黑" panose="020B0503020204020204" pitchFamily="34" charset="-122"/>
                  </a:rPr>
                  <a:t>𝑹_𝒋</a:t>
                </a:r>
                <a:r>
                  <a:rPr lang="en-US" altLang="zh-CN" sz="1200" b="1" i="0" dirty="0">
                    <a:solidFill>
                      <a:srgbClr val="000000"/>
                    </a:solidFill>
                    <a:effectLst/>
                    <a:latin typeface="微软雅黑" panose="020B0503020204020204" pitchFamily="34" charset="-122"/>
                    <a:ea typeface="微软雅黑" panose="020B0503020204020204" pitchFamily="34" charset="-122"/>
                  </a:rPr>
                  <a:t> </a:t>
                </a:r>
                <a:r>
                  <a:rPr lang="zh-CN" altLang="en-US" sz="1200" i="0" dirty="0">
                    <a:solidFill>
                      <a:srgbClr val="000000"/>
                    </a:solidFill>
                    <a:effectLst/>
                    <a:latin typeface="微软雅黑" panose="020B0503020204020204" pitchFamily="34" charset="-122"/>
                    <a:ea typeface="微软雅黑" panose="020B0503020204020204" pitchFamily="34" charset="-122"/>
                  </a:rPr>
                  <a:t>求和可得到</a:t>
                </a:r>
                <a:r>
                  <a:rPr lang="en-US" altLang="zh-CN" sz="1200" b="1" i="0" dirty="0">
                    <a:solidFill>
                      <a:srgbClr val="000000"/>
                    </a:solidFill>
                    <a:effectLst/>
                    <a:latin typeface="Cambria Math" panose="02040503050406030204" pitchFamily="18" charset="0"/>
                    <a:ea typeface="微软雅黑" panose="020B0503020204020204" pitchFamily="34" charset="-122"/>
                  </a:rPr>
                  <a:t>𝒊</a:t>
                </a:r>
                <a:r>
                  <a:rPr lang="zh-CN" altLang="en-US" sz="1200" i="0" dirty="0">
                    <a:solidFill>
                      <a:srgbClr val="000000"/>
                    </a:solidFill>
                    <a:effectLst/>
                    <a:latin typeface="微软雅黑" panose="020B0503020204020204" pitchFamily="34" charset="-122"/>
                    <a:ea typeface="微软雅黑" panose="020B0503020204020204" pitchFamily="34" charset="-122"/>
                  </a:rPr>
                  <a:t>的可达性</a:t>
                </a:r>
                <a:r>
                  <a:rPr lang="en-US" altLang="zh-CN" sz="1200" b="1" i="0" dirty="0">
                    <a:solidFill>
                      <a:srgbClr val="000000"/>
                    </a:solidFill>
                    <a:effectLst/>
                    <a:latin typeface="Cambria Math" panose="02040503050406030204" pitchFamily="18" charset="0"/>
                    <a:ea typeface="微软雅黑" panose="020B0503020204020204" pitchFamily="34" charset="-122"/>
                  </a:rPr>
                  <a:t>𝑨_</a:t>
                </a:r>
                <a:r>
                  <a:rPr lang="en-US" altLang="zh-CN" sz="1200" b="1" i="0" dirty="0" err="1">
                    <a:solidFill>
                      <a:srgbClr val="000000"/>
                    </a:solidFill>
                    <a:latin typeface="Cambria Math" panose="02040503050406030204" pitchFamily="18" charset="0"/>
                    <a:ea typeface="微软雅黑" panose="020B0503020204020204" pitchFamily="34" charset="-122"/>
                  </a:rPr>
                  <a:t>𝒊</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这两个公式就是两步移动搜寻法的最基本的公式，</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在左边的公式中计算的是供需比，反映的是在医疗服务设施𝑗的服务范围内，每个居民所能获得的资源供给的量。</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所以</a:t>
                </a:r>
                <a:r>
                  <a:rPr lang="en-US" altLang="zh-CN" b="0" i="0" dirty="0" err="1">
                    <a:solidFill>
                      <a:srgbClr val="0F0F0F"/>
                    </a:solidFill>
                    <a:effectLst/>
                    <a:latin typeface="Söhne"/>
                  </a:rPr>
                  <a:t>sj</a:t>
                </a:r>
                <a:r>
                  <a:rPr lang="zh-CN" altLang="en-US" b="0" i="0" dirty="0">
                    <a:solidFill>
                      <a:srgbClr val="0F0F0F"/>
                    </a:solidFill>
                    <a:effectLst/>
                    <a:latin typeface="Söhne"/>
                  </a:rPr>
                  <a:t>可以认为是供需点的服务能力，</a:t>
                </a:r>
                <a:r>
                  <a:rPr lang="en-US" altLang="zh-CN" b="0" i="0" dirty="0">
                    <a:solidFill>
                      <a:srgbClr val="0F0F0F"/>
                    </a:solidFill>
                    <a:effectLst/>
                    <a:latin typeface="Söhne"/>
                  </a:rPr>
                  <a:t>pk</a:t>
                </a:r>
                <a:r>
                  <a:rPr lang="zh-CN" altLang="en-US" b="0" i="0" dirty="0">
                    <a:solidFill>
                      <a:srgbClr val="0F0F0F"/>
                    </a:solidFill>
                    <a:effectLst/>
                    <a:latin typeface="Söhne"/>
                  </a:rPr>
                  <a:t>是需求人口，</a:t>
                </a:r>
                <a:endParaRPr lang="en-US" altLang="zh-CN" b="0" i="0" dirty="0">
                  <a:solidFill>
                    <a:srgbClr val="0F0F0F"/>
                  </a:solidFill>
                  <a:effectLst/>
                  <a:latin typeface="Söhne"/>
                </a:endParaRPr>
              </a:p>
              <a:p>
                <a:pPr marL="0" indent="0">
                  <a:lnSpc>
                    <a:spcPct val="150000"/>
                  </a:lnSpc>
                  <a:buFont typeface="Wingdings" panose="05000000000000000000" pitchFamily="2" charset="2"/>
                  <a:buNone/>
                </a:pPr>
                <a:r>
                  <a:rPr lang="zh-CN" altLang="en-US" b="0" i="0" dirty="0">
                    <a:solidFill>
                      <a:srgbClr val="0F0F0F"/>
                    </a:solidFill>
                    <a:effectLst/>
                    <a:latin typeface="Söhne"/>
                  </a:rPr>
                  <a:t>可达性</a:t>
                </a:r>
                <a:r>
                  <a:rPr lang="en-US" altLang="zh-CN" b="0" i="0" dirty="0">
                    <a:solidFill>
                      <a:srgbClr val="0F0F0F"/>
                    </a:solidFill>
                    <a:effectLst/>
                    <a:latin typeface="Söhne"/>
                  </a:rPr>
                  <a:t>ai</a:t>
                </a:r>
                <a:r>
                  <a:rPr lang="zh-CN" altLang="en-US" b="0" i="0" dirty="0">
                    <a:solidFill>
                      <a:srgbClr val="0F0F0F"/>
                    </a:solidFill>
                    <a:effectLst/>
                    <a:latin typeface="Söhne"/>
                  </a:rPr>
                  <a:t>最后是通过对各个点的需求比求和得到的。</a:t>
                </a:r>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9910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D203A-12CE-4E4F-78B2-F70DAB97EC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E1F048-1F74-E6A1-A916-339A925A38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BE0C53-2497-2F25-7DE3-BDAB22FF05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接下来给大家介绍一下</a:t>
            </a:r>
            <a:r>
              <a:rPr lang="en-US" altLang="zh-CN" dirty="0" err="1"/>
              <a:t>FastRCNN</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FastRCNN</a:t>
            </a:r>
            <a:r>
              <a:rPr lang="zh-CN" altLang="en-US" dirty="0"/>
              <a:t>的作者和</a:t>
            </a:r>
            <a:r>
              <a:rPr lang="en-US" altLang="zh-CN" dirty="0" err="1"/>
              <a:t>rcnn</a:t>
            </a:r>
            <a:r>
              <a:rPr lang="zh-CN" altLang="en-US" dirty="0"/>
              <a:t>的作者是同一个人，</a:t>
            </a:r>
            <a:r>
              <a:rPr lang="en-US" altLang="zh-CN" dirty="0" err="1"/>
              <a:t>fastrcnn</a:t>
            </a:r>
            <a:r>
              <a:rPr lang="zh-CN" altLang="en-US" dirty="0"/>
              <a:t>是在</a:t>
            </a:r>
            <a:r>
              <a:rPr lang="en-US" altLang="zh-CN" dirty="0"/>
              <a:t>2015</a:t>
            </a:r>
            <a:r>
              <a:rPr lang="zh-CN" altLang="en-US" dirty="0"/>
              <a:t>年发表的，所使用的主干网络是</a:t>
            </a:r>
            <a:r>
              <a:rPr lang="en-US" altLang="zh-CN" dirty="0"/>
              <a:t>VGG16</a:t>
            </a:r>
            <a:r>
              <a:rPr lang="zh-CN" altLang="en-US" dirty="0"/>
              <a:t>也是我在第一次遥感</a:t>
            </a:r>
            <a:r>
              <a:rPr lang="en-US" altLang="zh-CN" dirty="0"/>
              <a:t>AI</a:t>
            </a:r>
            <a:r>
              <a:rPr lang="zh-CN" altLang="en-US" dirty="0"/>
              <a:t>讨论班中提到过的</a:t>
            </a:r>
            <a:r>
              <a:rPr lang="en-US" altLang="zh-CN" dirty="0"/>
              <a:t>, FASTRCNN</a:t>
            </a:r>
            <a:r>
              <a:rPr lang="zh-CN" altLang="en-US" dirty="0"/>
              <a:t>相较于</a:t>
            </a:r>
            <a:r>
              <a:rPr lang="en-US" altLang="zh-CN" dirty="0"/>
              <a:t>RCNN</a:t>
            </a:r>
            <a:r>
              <a:rPr lang="zh-CN" altLang="en-US" dirty="0"/>
              <a:t>其训练速度快了</a:t>
            </a:r>
            <a:r>
              <a:rPr lang="en-US" altLang="zh-CN" dirty="0"/>
              <a:t>9</a:t>
            </a:r>
            <a:r>
              <a:rPr lang="zh-CN" altLang="en-US" dirty="0"/>
              <a:t>倍，测试推理时间快了</a:t>
            </a:r>
            <a:r>
              <a:rPr lang="en-US" altLang="zh-CN" dirty="0"/>
              <a:t>213</a:t>
            </a:r>
            <a:r>
              <a:rPr lang="zh-CN" altLang="en-US" dirty="0"/>
              <a:t>倍，准确率也由</a:t>
            </a:r>
            <a:r>
              <a:rPr lang="en-US" altLang="zh-CN" dirty="0"/>
              <a:t>62%</a:t>
            </a:r>
            <a:r>
              <a:rPr lang="zh-CN" altLang="en-US" dirty="0"/>
              <a:t>提升到</a:t>
            </a:r>
            <a:r>
              <a:rPr lang="en-US" altLang="zh-CN" dirty="0"/>
              <a:t>66%</a:t>
            </a:r>
            <a:r>
              <a:rPr lang="zh-CN" altLang="en-US" dirty="0"/>
              <a:t>，所以说</a:t>
            </a:r>
            <a:r>
              <a:rPr lang="en-US" altLang="zh-CN" dirty="0" err="1"/>
              <a:t>fastrcnn</a:t>
            </a:r>
            <a:r>
              <a:rPr lang="zh-CN" altLang="en-US" dirty="0"/>
              <a:t>相对于</a:t>
            </a:r>
            <a:r>
              <a:rPr lang="en-US" altLang="zh-CN" dirty="0" err="1"/>
              <a:t>rcnn</a:t>
            </a:r>
            <a:r>
              <a:rPr lang="zh-CN" altLang="en-US" dirty="0"/>
              <a:t>的提升还是比较大的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接下来就来梳理一下</a:t>
            </a:r>
            <a:r>
              <a:rPr lang="en-US" altLang="zh-CN" dirty="0" err="1"/>
              <a:t>Fastrcnn</a:t>
            </a:r>
            <a:r>
              <a:rPr lang="zh-CN" altLang="en-US" dirty="0"/>
              <a:t>的算法流程，在这里我大致总结为</a:t>
            </a:r>
            <a:r>
              <a:rPr lang="en-US" altLang="zh-CN" dirty="0"/>
              <a:t>3</a:t>
            </a:r>
            <a:r>
              <a:rPr lang="zh-CN" altLang="en-US" dirty="0"/>
              <a:t>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第一步呢就是与</a:t>
            </a:r>
            <a:r>
              <a:rPr lang="en-US" altLang="zh-CN" dirty="0" err="1"/>
              <a:t>rcnn</a:t>
            </a:r>
            <a:r>
              <a:rPr lang="zh-CN" altLang="en-US" dirty="0"/>
              <a:t>一样，使用</a:t>
            </a:r>
            <a:r>
              <a:rPr lang="en-US" altLang="zh-CN" dirty="0"/>
              <a:t>SS</a:t>
            </a:r>
            <a:r>
              <a:rPr lang="zh-CN" altLang="en-US" dirty="0"/>
              <a:t>算法，在一张图片上生成大约</a:t>
            </a:r>
            <a:r>
              <a:rPr lang="en-US" altLang="zh-CN" dirty="0"/>
              <a:t>2000</a:t>
            </a:r>
            <a:r>
              <a:rPr lang="zh-CN" altLang="en-US" dirty="0"/>
              <a:t>个候选区域；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然后第二步呢将图像输入网络得到相应的特征图，将</a:t>
            </a:r>
            <a:r>
              <a:rPr lang="en-US" altLang="zh-CN" dirty="0"/>
              <a:t>SS</a:t>
            </a:r>
            <a:r>
              <a:rPr lang="zh-CN" altLang="en-US" dirty="0"/>
              <a:t>算法生成的候选框投影到特征图上，获得相应的特征矩阵。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这里的第二步就与之前的</a:t>
            </a:r>
            <a:r>
              <a:rPr lang="en-US" altLang="zh-CN" dirty="0" err="1"/>
              <a:t>rcnn</a:t>
            </a:r>
            <a:r>
              <a:rPr lang="zh-CN" altLang="en-US" dirty="0"/>
              <a:t>已经完全不同了，我们之前是将每一个候选区域分别送入网络，得到它的特征向量。而这里呢，我们是直接将整幅图像输入到我们的</a:t>
            </a:r>
            <a:r>
              <a:rPr lang="en-US" altLang="zh-CN" dirty="0"/>
              <a:t>CNN</a:t>
            </a:r>
            <a:r>
              <a:rPr lang="zh-CN" altLang="en-US" dirty="0"/>
              <a:t>网络中的，到一个相应的特征图，然后呢我们再通过</a:t>
            </a:r>
            <a:r>
              <a:rPr lang="en-US" altLang="zh-CN" dirty="0"/>
              <a:t>SS</a:t>
            </a:r>
            <a:r>
              <a:rPr lang="zh-CN" altLang="en-US" dirty="0"/>
              <a:t>算法在原图上生成的候选区域直接映射到我们的特征图当中来，就可以得到我们的特征矩阵。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然后第三步呢将每个特征矩阵通过</a:t>
            </a:r>
            <a:r>
              <a:rPr lang="en-US" altLang="zh-CN" dirty="0" err="1"/>
              <a:t>RoIPooling</a:t>
            </a:r>
            <a:r>
              <a:rPr lang="zh-CN" altLang="en-US" dirty="0"/>
              <a:t>层缩放到统一的尺寸，</a:t>
            </a:r>
            <a:r>
              <a:rPr lang="en-US" altLang="zh-CN" dirty="0" err="1"/>
              <a:t>RoI</a:t>
            </a:r>
            <a:r>
              <a:rPr lang="zh-CN" altLang="en-US" dirty="0"/>
              <a:t>就是</a:t>
            </a:r>
            <a:r>
              <a:rPr lang="en-US" altLang="zh-CN" dirty="0"/>
              <a:t>region of interest</a:t>
            </a:r>
            <a:r>
              <a:rPr lang="zh-CN" altLang="en-US" dirty="0"/>
              <a:t>，也就是我们常说的感兴趣区域，然后接着我们将我们得到的这个特征图进行展平处理，然后再通过一系列全连接层得到我们的预测结果，那么也就是预测我们的目标所属的类别，以及它的边界框的回归参数。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这里呢，也与我们的</a:t>
            </a:r>
            <a:r>
              <a:rPr lang="en-US" altLang="zh-CN" dirty="0" err="1"/>
              <a:t>rcnn</a:t>
            </a:r>
            <a:r>
              <a:rPr lang="zh-CN" altLang="en-US" dirty="0"/>
              <a:t>不同，在我们的</a:t>
            </a:r>
            <a:r>
              <a:rPr lang="en-US" altLang="zh-CN" dirty="0" err="1"/>
              <a:t>rcnn</a:t>
            </a:r>
            <a:r>
              <a:rPr lang="zh-CN" altLang="en-US" dirty="0"/>
              <a:t>当中呢，是专门训练了</a:t>
            </a:r>
            <a:r>
              <a:rPr lang="en-US" altLang="zh-CN" dirty="0" err="1"/>
              <a:t>svm</a:t>
            </a:r>
            <a:r>
              <a:rPr lang="zh-CN" altLang="en-US" dirty="0"/>
              <a:t>分类器，用于对我们的候选区域进行分类，而且又专门去训练了回归器对我们的候选区域边界框进行一个调整。但是在我们的</a:t>
            </a:r>
            <a:r>
              <a:rPr lang="en-US" altLang="zh-CN" dirty="0"/>
              <a:t>fast </a:t>
            </a:r>
            <a:r>
              <a:rPr lang="en-US" altLang="zh-CN" dirty="0" err="1"/>
              <a:t>rcnn</a:t>
            </a:r>
            <a:r>
              <a:rPr lang="zh-CN" altLang="en-US" dirty="0"/>
              <a:t>当中呢，它都已经结合在一个网络当中了，这样我们就不需要单独去训练我们的分类器以及边界框回归器了。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这就是</a:t>
            </a:r>
            <a:r>
              <a:rPr lang="en-US" altLang="zh-CN" dirty="0" err="1"/>
              <a:t>fastRcnn</a:t>
            </a:r>
            <a:r>
              <a:rPr lang="zh-CN" altLang="en-US" dirty="0"/>
              <a:t>的一个大概算法处理流程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在这里我们还是使用的</a:t>
            </a:r>
            <a:r>
              <a:rPr lang="en-US" altLang="zh-CN" dirty="0"/>
              <a:t>SS</a:t>
            </a:r>
            <a:r>
              <a:rPr lang="zh-CN" altLang="en-US" dirty="0"/>
              <a:t>算法用于候选区域的生成，前面说了他大概需要两秒来完成检测，但是我们后面的整个网络的推理速度只需要</a:t>
            </a:r>
            <a:r>
              <a:rPr lang="en-US" altLang="zh-CN" dirty="0"/>
              <a:t>0.</a:t>
            </a:r>
            <a:r>
              <a:rPr lang="zh-CN" altLang="en-US" dirty="0"/>
              <a:t>几秒，因此我们的瓶颈就在于这里的</a:t>
            </a:r>
            <a:r>
              <a:rPr lang="en-US" altLang="zh-CN" dirty="0"/>
              <a:t>SS</a:t>
            </a:r>
            <a:r>
              <a:rPr lang="zh-CN" altLang="en-US" dirty="0"/>
              <a:t>算法，因此我们后面接着要讲的</a:t>
            </a:r>
            <a:r>
              <a:rPr lang="en-US" altLang="zh-CN" dirty="0"/>
              <a:t>Faster RCNN</a:t>
            </a:r>
            <a:r>
              <a:rPr lang="zh-CN" altLang="en-US" dirty="0"/>
              <a:t>就给我们提供了这个问题的解决方法</a:t>
            </a:r>
            <a:endParaRPr lang="en-US" altLang="zh-CN" dirty="0"/>
          </a:p>
        </p:txBody>
      </p:sp>
      <p:sp>
        <p:nvSpPr>
          <p:cNvPr id="4" name="灯片编号占位符 3">
            <a:extLst>
              <a:ext uri="{FF2B5EF4-FFF2-40B4-BE49-F238E27FC236}">
                <a16:creationId xmlns:a16="http://schemas.microsoft.com/office/drawing/2014/main" id="{BFD543EC-98D3-1D82-7DF0-5B7D1F4870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79541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Faster </a:t>
            </a:r>
            <a:r>
              <a:rPr lang="en-US" altLang="zh-CN" dirty="0" err="1"/>
              <a:t>Rcnn</a:t>
            </a:r>
            <a:r>
              <a:rPr lang="zh-CN" altLang="en-US" dirty="0"/>
              <a:t>是</a:t>
            </a:r>
            <a:r>
              <a:rPr lang="en-US" altLang="zh-CN" dirty="0"/>
              <a:t>FAST </a:t>
            </a:r>
            <a:r>
              <a:rPr lang="en-US" altLang="zh-CN" dirty="0" err="1"/>
              <a:t>Rcnn</a:t>
            </a:r>
            <a:r>
              <a:rPr lang="zh-CN" altLang="en-US" dirty="0"/>
              <a:t>的延续，也是同一个作者的又一力作，同样使用</a:t>
            </a:r>
            <a:r>
              <a:rPr lang="en-US" altLang="zh-CN" dirty="0"/>
              <a:t>VGG16</a:t>
            </a:r>
            <a:r>
              <a:rPr lang="zh-CN" altLang="en-US" dirty="0"/>
              <a:t>作为网络的主干，它的推理速度在</a:t>
            </a:r>
            <a:r>
              <a:rPr lang="en-US" altLang="zh-CN" dirty="0" err="1"/>
              <a:t>gpu</a:t>
            </a:r>
            <a:r>
              <a:rPr lang="zh-CN" altLang="en-US" dirty="0"/>
              <a:t>上达到了</a:t>
            </a:r>
            <a:r>
              <a:rPr lang="en-US" altLang="zh-CN" dirty="0"/>
              <a:t>5fps</a:t>
            </a:r>
            <a:r>
              <a:rPr lang="zh-CN" altLang="en-US" dirty="0"/>
              <a:t>，也就是说他每秒钟能检测</a:t>
            </a:r>
            <a:r>
              <a:rPr lang="en-US" altLang="zh-CN" dirty="0"/>
              <a:t>5</a:t>
            </a:r>
            <a:r>
              <a:rPr lang="zh-CN" altLang="en-US" dirty="0"/>
              <a:t>张图片，而且这个时间还包括了候选区域生成的部分。在我们上节课说的</a:t>
            </a:r>
            <a:r>
              <a:rPr lang="en-US" altLang="zh-CN" dirty="0"/>
              <a:t>fast </a:t>
            </a:r>
            <a:r>
              <a:rPr lang="en-US" altLang="zh-CN" dirty="0" err="1"/>
              <a:t>rcnn</a:t>
            </a:r>
            <a:r>
              <a:rPr lang="zh-CN" altLang="en-US" dirty="0"/>
              <a:t>当中呢，虽然它的推理时间大概每张图片需要二零点几秒的时间，所以</a:t>
            </a:r>
            <a:r>
              <a:rPr lang="en-US" altLang="zh-CN" dirty="0" err="1"/>
              <a:t>FasterRCNN</a:t>
            </a:r>
            <a:r>
              <a:rPr lang="zh-CN" altLang="en-US" dirty="0"/>
              <a:t>确实又有了比较大的提升，在</a:t>
            </a:r>
            <a:r>
              <a:rPr lang="en-US" altLang="zh-CN" dirty="0"/>
              <a:t>2015</a:t>
            </a:r>
            <a:r>
              <a:rPr lang="zh-CN" altLang="en-US" dirty="0"/>
              <a:t>年的</a:t>
            </a:r>
            <a:r>
              <a:rPr lang="en-US" altLang="zh-CN" dirty="0" err="1"/>
              <a:t>ilsvrc</a:t>
            </a:r>
            <a:r>
              <a:rPr lang="zh-CN" altLang="en-US" dirty="0"/>
              <a:t>以及</a:t>
            </a:r>
            <a:r>
              <a:rPr lang="en-US" altLang="zh-CN" dirty="0"/>
              <a:t>coco</a:t>
            </a:r>
            <a:r>
              <a:rPr lang="zh-CN" altLang="en-US" dirty="0"/>
              <a:t>竞赛中获得了多个项目的第一名，而我们的</a:t>
            </a:r>
            <a:r>
              <a:rPr lang="en-US" altLang="zh-CN" dirty="0"/>
              <a:t>faster </a:t>
            </a:r>
            <a:r>
              <a:rPr lang="en-US" altLang="zh-CN" dirty="0" err="1"/>
              <a:t>rcnn</a:t>
            </a:r>
            <a:r>
              <a:rPr lang="zh-CN" altLang="en-US" dirty="0"/>
              <a:t>，它的核心呢就是在于</a:t>
            </a:r>
            <a:r>
              <a:rPr lang="en-US" altLang="zh-CN" dirty="0" err="1"/>
              <a:t>rpn</a:t>
            </a:r>
            <a:r>
              <a:rPr lang="en-US" altLang="zh-CN" dirty="0"/>
              <a:t> region proposal network</a:t>
            </a:r>
            <a:r>
              <a:rPr lang="zh-CN" altLang="en-US" dirty="0"/>
              <a:t>也就是区域生成网络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Faster </a:t>
            </a:r>
            <a:r>
              <a:rPr lang="en-US" altLang="zh-CN" dirty="0" err="1"/>
              <a:t>Rcnn</a:t>
            </a:r>
            <a:r>
              <a:rPr lang="zh-CN" altLang="en-US" dirty="0"/>
              <a:t>在这里其主要流程还是分为三个步骤，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第一个步骤呢就是将我们的图像输入到网络，得到相应的特征图，那么也就是我们左边这幅图将我们的图像输入到我们的</a:t>
            </a:r>
            <a:r>
              <a:rPr lang="en-US" altLang="zh-CN" dirty="0"/>
              <a:t>backbone</a:t>
            </a:r>
            <a:r>
              <a:rPr lang="zh-CN" altLang="en-US" dirty="0"/>
              <a:t>，也就是特征提取网络得到我们的特征图</a:t>
            </a:r>
            <a:r>
              <a:rPr lang="en-US" altLang="zh-CN" dirty="0"/>
              <a:t>,</a:t>
            </a:r>
            <a:r>
              <a:rPr lang="zh-CN" altLang="en-US" dirty="0"/>
              <a:t>也就是这里的</a:t>
            </a:r>
            <a:r>
              <a:rPr lang="en-US" altLang="zh-CN" dirty="0"/>
              <a:t>feature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a:t>
            </a:r>
            <a:r>
              <a:rPr lang="en-US" altLang="zh-CN" dirty="0"/>
              <a:t>RPN</a:t>
            </a:r>
            <a:r>
              <a:rPr lang="zh-CN" altLang="en-US" dirty="0"/>
              <a:t>结构生成候选框。接着将</a:t>
            </a:r>
            <a:r>
              <a:rPr lang="en-US" altLang="zh-CN" dirty="0" err="1"/>
              <a:t>rpn</a:t>
            </a:r>
            <a:r>
              <a:rPr lang="zh-CN" altLang="en-US" dirty="0"/>
              <a:t>生成的候选框投影到我们的特征图上，得到一个个相应的特征矩阵，然后再将这些特征矩阵，通过</a:t>
            </a:r>
            <a:r>
              <a:rPr lang="en-US" altLang="zh-CN" dirty="0" err="1"/>
              <a:t>roipooling</a:t>
            </a:r>
            <a:r>
              <a:rPr lang="zh-CN" altLang="en-US" dirty="0"/>
              <a:t>层缩放到统一的大小。然后将它进行展屏处理，再通过一系列全连接层得到我们的预测概率，以及我们的边界框回归参数。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这就是</a:t>
            </a:r>
            <a:r>
              <a:rPr lang="en-US" altLang="zh-CN" dirty="0" err="1"/>
              <a:t>FasterRcnn</a:t>
            </a:r>
            <a:r>
              <a:rPr lang="zh-CN" altLang="en-US" dirty="0"/>
              <a:t>的一个主要的算法流程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右边这幅图呢是原论文给的</a:t>
            </a:r>
            <a:r>
              <a:rPr lang="en-US" altLang="zh-CN" dirty="0"/>
              <a:t>RPN</a:t>
            </a:r>
            <a:r>
              <a:rPr lang="zh-CN" altLang="en-US" dirty="0"/>
              <a:t>的一个网络的一个结构，这里呢，首先是我们的</a:t>
            </a:r>
            <a:r>
              <a:rPr lang="en-US" altLang="zh-CN" dirty="0"/>
              <a:t>feature map</a:t>
            </a:r>
            <a:r>
              <a:rPr lang="zh-CN" altLang="en-US" dirty="0"/>
              <a:t>，也就是特征图，使用一个滑动窗口在特征图上进行滑动，每滑动到一个位置上呢，我们就生成一个一维的向量，然后我们在这个向量的基础上呢，再通过两个全连接层分别去输出我们的目标，预测概率以及它的边界框回归参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a:t>
            </a:r>
            <a:r>
              <a:rPr lang="en-US" altLang="zh-CN" dirty="0" err="1"/>
              <a:t>Anchorbox</a:t>
            </a:r>
            <a:r>
              <a:rPr lang="zh-CN" altLang="en-US" dirty="0"/>
              <a:t>其实就是这个滑动窗口，给出不同比例的长宽比例，然后就是通过一个</a:t>
            </a:r>
            <a:r>
              <a:rPr lang="en-US" altLang="zh-CN" dirty="0"/>
              <a:t>anchor</a:t>
            </a:r>
            <a:r>
              <a:rPr lang="zh-CN" altLang="en-US" dirty="0"/>
              <a:t>就可以得到这个区域是目标还是背景两个预测概率，所以这里是</a:t>
            </a:r>
            <a:r>
              <a:rPr lang="en-US" altLang="zh-CN" dirty="0"/>
              <a:t>2k</a:t>
            </a:r>
            <a:r>
              <a:rPr lang="zh-CN" altLang="en-US" dirty="0"/>
              <a:t>，然后会得到四个边界参数，所以另外一边生成</a:t>
            </a:r>
            <a:r>
              <a:rPr lang="en-US" altLang="zh-CN" dirty="0"/>
              <a:t>4k</a:t>
            </a:r>
            <a:r>
              <a:rPr lang="zh-CN" altLang="en-US" dirty="0"/>
              <a:t>个参数</a:t>
            </a:r>
            <a:br>
              <a:rPr lang="en-US" altLang="zh-CN" dirty="0"/>
            </a:b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这里我们就着重讲了这个</a:t>
            </a:r>
            <a:r>
              <a:rPr lang="en-US" altLang="zh-CN" dirty="0"/>
              <a:t>RPN</a:t>
            </a:r>
            <a:r>
              <a:rPr lang="zh-CN" altLang="en-US" dirty="0"/>
              <a:t>结构，其他的部分其实是和</a:t>
            </a:r>
            <a:r>
              <a:rPr lang="en-US" altLang="zh-CN" dirty="0"/>
              <a:t>Fast </a:t>
            </a:r>
            <a:r>
              <a:rPr lang="en-US" altLang="zh-CN" dirty="0" err="1"/>
              <a:t>Rcnn</a:t>
            </a:r>
            <a:r>
              <a:rPr lang="zh-CN" altLang="en-US" dirty="0"/>
              <a:t>一样的。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以上就是从</a:t>
            </a:r>
            <a:r>
              <a:rPr lang="en-US" altLang="zh-CN" dirty="0"/>
              <a:t>RCNN</a:t>
            </a:r>
            <a:r>
              <a:rPr lang="zh-CN" altLang="en-US" dirty="0"/>
              <a:t>到</a:t>
            </a:r>
            <a:r>
              <a:rPr lang="en-US" altLang="zh-CN" dirty="0"/>
              <a:t>Faster </a:t>
            </a:r>
            <a:r>
              <a:rPr lang="en-US" altLang="zh-CN" dirty="0" err="1"/>
              <a:t>Rcnn</a:t>
            </a:r>
            <a:r>
              <a:rPr lang="zh-CN" altLang="en-US" dirty="0"/>
              <a:t>的一个主要流程。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7543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接下来我们简单提一下小样本目标检测的概念</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64644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然后就到了这篇论文中的网络结构</a:t>
            </a:r>
            <a:endParaRPr lang="en-US" altLang="zh-CN" dirty="0"/>
          </a:p>
          <a:p>
            <a:pPr algn="l"/>
            <a:r>
              <a:rPr lang="zh-CN" altLang="en-US" dirty="0"/>
              <a:t>其实当我们看了</a:t>
            </a:r>
            <a:r>
              <a:rPr lang="en-US" altLang="zh-CN" dirty="0" err="1"/>
              <a:t>FasterRCNN</a:t>
            </a:r>
            <a:r>
              <a:rPr lang="zh-CN" altLang="en-US" dirty="0"/>
              <a:t>的结构之后，就可以发现这个地方的主要结构就是用的</a:t>
            </a:r>
            <a:r>
              <a:rPr lang="en-US" altLang="zh-CN" dirty="0"/>
              <a:t>Faster </a:t>
            </a:r>
            <a:r>
              <a:rPr lang="en-US" altLang="zh-CN" dirty="0" err="1"/>
              <a:t>Rcnn</a:t>
            </a:r>
            <a:r>
              <a:rPr lang="zh-CN" altLang="en-US" dirty="0"/>
              <a:t>，这是一个迁移学习网络</a:t>
            </a:r>
            <a:r>
              <a:rPr lang="zh-CN" altLang="en-US" b="0" i="0" dirty="0">
                <a:effectLst/>
                <a:latin typeface="+mn-lt"/>
              </a:rPr>
              <a:t>，</a:t>
            </a:r>
            <a:r>
              <a:rPr lang="zh-CN" altLang="en-US" b="0" i="0" dirty="0">
                <a:effectLst/>
                <a:latin typeface="SegoeUIVariable"/>
              </a:rPr>
              <a:t>主要包括三个部分：基础训练阶段、少量样本微调阶段以及基于度量的判别损失与表示补偿模块。</a:t>
            </a:r>
            <a:endParaRPr lang="en-US" altLang="zh-CN" b="0" i="0" dirty="0">
              <a:effectLst/>
              <a:latin typeface="SegoeUIVariable"/>
            </a:endParaRPr>
          </a:p>
          <a:p>
            <a:pPr algn="l"/>
            <a:endParaRPr lang="en-US" altLang="zh-CN" b="1" i="0" dirty="0">
              <a:effectLst/>
              <a:latin typeface="SegoeUIVariable"/>
            </a:endParaRPr>
          </a:p>
          <a:p>
            <a:pPr algn="l"/>
            <a:r>
              <a:rPr lang="zh-CN" altLang="en-US" b="0" i="0" dirty="0">
                <a:solidFill>
                  <a:srgbClr val="29261B"/>
                </a:solidFill>
                <a:effectLst/>
                <a:latin typeface="-apple-system"/>
              </a:rPr>
              <a:t>首先是基础模型训练模块。这个模块采用</a:t>
            </a:r>
            <a:r>
              <a:rPr lang="en-US" altLang="zh-CN" b="0" i="0" dirty="0">
                <a:solidFill>
                  <a:srgbClr val="29261B"/>
                </a:solidFill>
                <a:effectLst/>
                <a:latin typeface="-apple-system"/>
              </a:rPr>
              <a:t>Faster R-CNN </a:t>
            </a:r>
            <a:r>
              <a:rPr lang="zh-CN" altLang="en-US" b="0" i="0" dirty="0">
                <a:solidFill>
                  <a:srgbClr val="29261B"/>
                </a:solidFill>
                <a:effectLst/>
                <a:latin typeface="-apple-system"/>
              </a:rPr>
              <a:t>作为基础模型</a:t>
            </a:r>
            <a:r>
              <a:rPr lang="en-US" altLang="zh-CN" b="0" i="0" dirty="0">
                <a:solidFill>
                  <a:srgbClr val="29261B"/>
                </a:solidFill>
                <a:effectLst/>
                <a:latin typeface="-apple-system"/>
              </a:rPr>
              <a:t>,backbone</a:t>
            </a:r>
            <a:r>
              <a:rPr lang="zh-CN" altLang="en-US" b="0" i="0" dirty="0">
                <a:solidFill>
                  <a:srgbClr val="29261B"/>
                </a:solidFill>
                <a:effectLst/>
                <a:latin typeface="-apple-system"/>
              </a:rPr>
              <a:t>是</a:t>
            </a:r>
            <a:r>
              <a:rPr lang="en-US" altLang="zh-CN" b="0" i="0" dirty="0">
                <a:solidFill>
                  <a:srgbClr val="29261B"/>
                </a:solidFill>
                <a:effectLst/>
                <a:latin typeface="-apple-system"/>
              </a:rPr>
              <a:t>ResNet101</a:t>
            </a:r>
            <a:r>
              <a:rPr lang="zh-CN" altLang="en-US" b="0" i="0" dirty="0">
                <a:solidFill>
                  <a:srgbClr val="29261B"/>
                </a:solidFill>
                <a:effectLst/>
                <a:latin typeface="-apple-system"/>
              </a:rPr>
              <a:t>。在这个模块中</a:t>
            </a:r>
            <a:r>
              <a:rPr lang="en-US" altLang="zh-CN" b="0" i="0" dirty="0">
                <a:solidFill>
                  <a:srgbClr val="29261B"/>
                </a:solidFill>
                <a:effectLst/>
                <a:latin typeface="-apple-system"/>
              </a:rPr>
              <a:t>,</a:t>
            </a:r>
            <a:r>
              <a:rPr lang="zh-CN" altLang="en-US" b="0" i="0" dirty="0">
                <a:solidFill>
                  <a:srgbClr val="29261B"/>
                </a:solidFill>
                <a:effectLst/>
                <a:latin typeface="-apple-system"/>
              </a:rPr>
              <a:t>使用丰富的基类数据集对整个检测网络进行训练</a:t>
            </a:r>
            <a:r>
              <a:rPr lang="en-US" altLang="zh-CN" b="0" i="0" dirty="0">
                <a:solidFill>
                  <a:srgbClr val="29261B"/>
                </a:solidFill>
                <a:effectLst/>
                <a:latin typeface="-apple-system"/>
              </a:rPr>
              <a:t>,</a:t>
            </a:r>
            <a:r>
              <a:rPr lang="zh-CN" altLang="en-US" b="0" i="0" dirty="0">
                <a:solidFill>
                  <a:srgbClr val="29261B"/>
                </a:solidFill>
                <a:effectLst/>
                <a:latin typeface="-apple-system"/>
              </a:rPr>
              <a:t>包括</a:t>
            </a:r>
            <a:r>
              <a:rPr lang="en-US" altLang="zh-CN" b="0" i="0" dirty="0" err="1">
                <a:solidFill>
                  <a:srgbClr val="29261B"/>
                </a:solidFill>
                <a:effectLst/>
                <a:latin typeface="-apple-system"/>
              </a:rPr>
              <a:t>backbone,FPN,RPN</a:t>
            </a:r>
            <a:r>
              <a:rPr lang="zh-CN" altLang="en-US" b="0" i="0" dirty="0">
                <a:solidFill>
                  <a:srgbClr val="29261B"/>
                </a:solidFill>
                <a:effectLst/>
                <a:latin typeface="-apple-system"/>
              </a:rPr>
              <a:t>和</a:t>
            </a:r>
            <a:r>
              <a:rPr lang="en-US" altLang="zh-CN" b="0" i="0" dirty="0">
                <a:solidFill>
                  <a:srgbClr val="29261B"/>
                </a:solidFill>
                <a:effectLst/>
                <a:latin typeface="-apple-system"/>
              </a:rPr>
              <a:t>RCNN,</a:t>
            </a:r>
            <a:r>
              <a:rPr lang="zh-CN" altLang="en-US" b="0" i="0" dirty="0">
                <a:solidFill>
                  <a:srgbClr val="29261B"/>
                </a:solidFill>
                <a:effectLst/>
                <a:latin typeface="-apple-system"/>
              </a:rPr>
              <a:t>学习到检测任务的通用知识。</a:t>
            </a:r>
            <a:endParaRPr lang="en-US" altLang="zh-CN" b="0" i="0" dirty="0">
              <a:solidFill>
                <a:srgbClr val="29261B"/>
              </a:solidFill>
              <a:effectLst/>
              <a:latin typeface="-apple-system"/>
            </a:endParaRPr>
          </a:p>
          <a:p>
            <a:pPr algn="l"/>
            <a:endParaRPr lang="zh-CN" altLang="en-US" b="0" i="0" dirty="0">
              <a:solidFill>
                <a:srgbClr val="29261B"/>
              </a:solidFill>
              <a:effectLst/>
              <a:latin typeface="-apple-system"/>
            </a:endParaRPr>
          </a:p>
          <a:p>
            <a:pPr algn="l"/>
            <a:r>
              <a:rPr lang="zh-CN" altLang="en-US" b="0" i="0" dirty="0">
                <a:solidFill>
                  <a:srgbClr val="29261B"/>
                </a:solidFill>
                <a:effectLst/>
                <a:latin typeface="-apple-system"/>
              </a:rPr>
              <a:t>然后是少样本微调模块。这个模块使用平衡的少样本数据集进行微调。首先会随机初始化新类别的</a:t>
            </a:r>
            <a:r>
              <a:rPr lang="en-US" altLang="zh-CN" b="0" i="0" dirty="0">
                <a:solidFill>
                  <a:srgbClr val="29261B"/>
                </a:solidFill>
                <a:effectLst/>
                <a:latin typeface="-apple-system"/>
              </a:rPr>
              <a:t>box predictor</a:t>
            </a:r>
            <a:r>
              <a:rPr lang="zh-CN" altLang="en-US" b="0" i="0" dirty="0">
                <a:solidFill>
                  <a:srgbClr val="29261B"/>
                </a:solidFill>
                <a:effectLst/>
                <a:latin typeface="-apple-system"/>
              </a:rPr>
              <a:t>权重</a:t>
            </a:r>
            <a:r>
              <a:rPr lang="en-US" altLang="zh-CN" b="0" i="0" dirty="0">
                <a:solidFill>
                  <a:srgbClr val="29261B"/>
                </a:solidFill>
                <a:effectLst/>
                <a:latin typeface="-apple-system"/>
              </a:rPr>
              <a:t>,</a:t>
            </a:r>
            <a:r>
              <a:rPr lang="zh-CN" altLang="en-US" b="0" i="0" dirty="0">
                <a:solidFill>
                  <a:srgbClr val="29261B"/>
                </a:solidFill>
                <a:effectLst/>
                <a:latin typeface="-apple-system"/>
              </a:rPr>
              <a:t>使得检测网络可以预测新类别。接下来选择性地微调网络的部分组成模块。具体来说</a:t>
            </a:r>
            <a:r>
              <a:rPr lang="en-US" altLang="zh-CN" b="0" i="0" dirty="0">
                <a:solidFill>
                  <a:srgbClr val="29261B"/>
                </a:solidFill>
                <a:effectLst/>
                <a:latin typeface="-apple-system"/>
              </a:rPr>
              <a:t>,</a:t>
            </a:r>
            <a:r>
              <a:rPr lang="zh-CN" altLang="en-US" b="0" i="0" dirty="0">
                <a:solidFill>
                  <a:srgbClr val="29261B"/>
                </a:solidFill>
                <a:effectLst/>
                <a:latin typeface="-apple-system"/>
              </a:rPr>
              <a:t>特征提取器</a:t>
            </a:r>
            <a:r>
              <a:rPr lang="en-US" altLang="zh-CN" b="0" i="0" dirty="0">
                <a:solidFill>
                  <a:srgbClr val="29261B"/>
                </a:solidFill>
                <a:effectLst/>
                <a:latin typeface="-apple-system"/>
              </a:rPr>
              <a:t>backbone</a:t>
            </a:r>
            <a:r>
              <a:rPr lang="zh-CN" altLang="en-US" b="0" i="0" dirty="0">
                <a:solidFill>
                  <a:srgbClr val="29261B"/>
                </a:solidFill>
                <a:effectLst/>
                <a:latin typeface="-apple-system"/>
              </a:rPr>
              <a:t>被冻结</a:t>
            </a:r>
            <a:r>
              <a:rPr lang="en-US" altLang="zh-CN" b="0" i="0" dirty="0">
                <a:solidFill>
                  <a:srgbClr val="29261B"/>
                </a:solidFill>
                <a:effectLst/>
                <a:latin typeface="-apple-system"/>
              </a:rPr>
              <a:t>,RPN</a:t>
            </a:r>
            <a:r>
              <a:rPr lang="zh-CN" altLang="en-US" b="0" i="0" dirty="0">
                <a:solidFill>
                  <a:srgbClr val="29261B"/>
                </a:solidFill>
                <a:effectLst/>
                <a:latin typeface="-apple-system"/>
              </a:rPr>
              <a:t>和</a:t>
            </a:r>
            <a:r>
              <a:rPr lang="en-US" altLang="zh-CN" b="0" i="0" dirty="0">
                <a:solidFill>
                  <a:srgbClr val="29261B"/>
                </a:solidFill>
                <a:effectLst/>
                <a:latin typeface="-apple-system"/>
              </a:rPr>
              <a:t>CNN</a:t>
            </a:r>
            <a:r>
              <a:rPr lang="zh-CN" altLang="en-US" b="0" i="0" dirty="0">
                <a:solidFill>
                  <a:srgbClr val="29261B"/>
                </a:solidFill>
                <a:effectLst/>
                <a:latin typeface="-apple-system"/>
              </a:rPr>
              <a:t>参与微调。</a:t>
            </a:r>
            <a:endParaRPr lang="en-US" altLang="zh-CN" b="0" i="0" dirty="0">
              <a:solidFill>
                <a:srgbClr val="29261B"/>
              </a:solidFill>
              <a:effectLst/>
              <a:latin typeface="-apple-system"/>
            </a:endParaRPr>
          </a:p>
          <a:p>
            <a:pPr algn="l"/>
            <a:endParaRPr lang="en-US" altLang="zh-CN" b="0" i="0" dirty="0">
              <a:solidFill>
                <a:srgbClr val="29261B"/>
              </a:solidFill>
              <a:effectLst/>
              <a:latin typeface="-apple-system"/>
            </a:endParaRPr>
          </a:p>
          <a:p>
            <a:pPr algn="l"/>
            <a:r>
              <a:rPr lang="zh-CN" altLang="en-US" b="0" i="0" dirty="0">
                <a:solidFill>
                  <a:srgbClr val="29261B"/>
                </a:solidFill>
                <a:effectLst/>
                <a:latin typeface="-apple-system"/>
              </a:rPr>
              <a:t>另外还加入了度量学习判别损失和表示补偿模块。</a:t>
            </a:r>
          </a:p>
          <a:p>
            <a:pPr algn="l"/>
            <a:r>
              <a:rPr lang="zh-CN" altLang="en-US" b="0" i="0" dirty="0">
                <a:solidFill>
                  <a:srgbClr val="29261B"/>
                </a:solidFill>
                <a:effectLst/>
                <a:latin typeface="-apple-system"/>
              </a:rPr>
              <a:t>在微调过程中</a:t>
            </a:r>
            <a:r>
              <a:rPr lang="en-US" altLang="zh-CN" b="0" i="0" dirty="0">
                <a:solidFill>
                  <a:srgbClr val="29261B"/>
                </a:solidFill>
                <a:effectLst/>
                <a:latin typeface="-apple-system"/>
              </a:rPr>
              <a:t>,</a:t>
            </a:r>
            <a:r>
              <a:rPr lang="zh-CN" altLang="en-US" b="0" i="0" dirty="0">
                <a:solidFill>
                  <a:srgbClr val="29261B"/>
                </a:solidFill>
                <a:effectLst/>
                <a:latin typeface="-apple-system"/>
              </a:rPr>
              <a:t>输入图像首先通过冻结的</a:t>
            </a:r>
            <a:r>
              <a:rPr lang="en-US" altLang="zh-CN" b="0" i="0" dirty="0">
                <a:solidFill>
                  <a:srgbClr val="29261B"/>
                </a:solidFill>
                <a:effectLst/>
                <a:latin typeface="-apple-system"/>
              </a:rPr>
              <a:t>backbone</a:t>
            </a:r>
            <a:r>
              <a:rPr lang="zh-CN" altLang="en-US" b="0" i="0" dirty="0">
                <a:solidFill>
                  <a:srgbClr val="29261B"/>
                </a:solidFill>
                <a:effectLst/>
                <a:latin typeface="-apple-system"/>
              </a:rPr>
              <a:t>提取特征</a:t>
            </a:r>
            <a:r>
              <a:rPr lang="en-US" altLang="zh-CN" b="0" i="0" dirty="0">
                <a:solidFill>
                  <a:srgbClr val="29261B"/>
                </a:solidFill>
                <a:effectLst/>
                <a:latin typeface="-apple-system"/>
              </a:rPr>
              <a:t>,</a:t>
            </a:r>
            <a:r>
              <a:rPr lang="zh-CN" altLang="en-US" b="0" i="0" dirty="0">
                <a:solidFill>
                  <a:srgbClr val="29261B"/>
                </a:solidFill>
                <a:effectLst/>
                <a:latin typeface="-apple-system"/>
              </a:rPr>
              <a:t>然后这些特征会分别输入到</a:t>
            </a:r>
            <a:r>
              <a:rPr lang="en-US" altLang="zh-CN" b="0" i="0" dirty="0">
                <a:solidFill>
                  <a:srgbClr val="29261B"/>
                </a:solidFill>
                <a:effectLst/>
                <a:latin typeface="-apple-system"/>
              </a:rPr>
              <a:t>RPN</a:t>
            </a:r>
            <a:r>
              <a:rPr lang="zh-CN" altLang="en-US" b="0" i="0" dirty="0">
                <a:solidFill>
                  <a:srgbClr val="29261B"/>
                </a:solidFill>
                <a:effectLst/>
                <a:latin typeface="-apple-system"/>
              </a:rPr>
              <a:t>和</a:t>
            </a:r>
            <a:r>
              <a:rPr lang="en-US" altLang="zh-CN" b="0" i="0" dirty="0">
                <a:solidFill>
                  <a:srgbClr val="29261B"/>
                </a:solidFill>
                <a:effectLst/>
                <a:latin typeface="-apple-system"/>
              </a:rPr>
              <a:t>RCNN</a:t>
            </a:r>
            <a:r>
              <a:rPr lang="zh-CN" altLang="en-US" b="0" i="0" dirty="0">
                <a:solidFill>
                  <a:srgbClr val="29261B"/>
                </a:solidFill>
                <a:effectLst/>
                <a:latin typeface="-apple-system"/>
              </a:rPr>
              <a:t>中。</a:t>
            </a:r>
            <a:r>
              <a:rPr lang="en-US" altLang="zh-CN" b="0" i="0" dirty="0">
                <a:solidFill>
                  <a:srgbClr val="29261B"/>
                </a:solidFill>
                <a:effectLst/>
                <a:latin typeface="-apple-system"/>
              </a:rPr>
              <a:t>RPN</a:t>
            </a:r>
            <a:r>
              <a:rPr lang="zh-CN" altLang="en-US" b="0" i="0" dirty="0">
                <a:solidFill>
                  <a:srgbClr val="29261B"/>
                </a:solidFill>
                <a:effectLst/>
                <a:latin typeface="-apple-system"/>
              </a:rPr>
              <a:t>会生成候选框</a:t>
            </a:r>
            <a:r>
              <a:rPr lang="en-US" altLang="zh-CN" b="0" i="0" dirty="0">
                <a:solidFill>
                  <a:srgbClr val="29261B"/>
                </a:solidFill>
                <a:effectLst/>
                <a:latin typeface="-apple-system"/>
              </a:rPr>
              <a:t>,</a:t>
            </a:r>
            <a:r>
              <a:rPr lang="zh-CN" altLang="en-US" b="0" i="0" dirty="0">
                <a:solidFill>
                  <a:srgbClr val="29261B"/>
                </a:solidFill>
                <a:effectLst/>
                <a:latin typeface="-apple-system"/>
              </a:rPr>
              <a:t>预测它们是否包含前景目标。候选框及其</a:t>
            </a:r>
            <a:r>
              <a:rPr lang="en-US" altLang="zh-CN" b="0" i="0" dirty="0">
                <a:solidFill>
                  <a:srgbClr val="29261B"/>
                </a:solidFill>
                <a:effectLst/>
                <a:latin typeface="-apple-system"/>
              </a:rPr>
              <a:t>features</a:t>
            </a:r>
            <a:r>
              <a:rPr lang="zh-CN" altLang="en-US" b="0" i="0" dirty="0">
                <a:solidFill>
                  <a:srgbClr val="29261B"/>
                </a:solidFill>
                <a:effectLst/>
                <a:latin typeface="-apple-system"/>
              </a:rPr>
              <a:t>会输入到微调的</a:t>
            </a:r>
            <a:r>
              <a:rPr lang="en-US" altLang="zh-CN" b="0" i="0" dirty="0">
                <a:solidFill>
                  <a:srgbClr val="29261B"/>
                </a:solidFill>
                <a:effectLst/>
                <a:latin typeface="-apple-system"/>
              </a:rPr>
              <a:t>RCNN</a:t>
            </a:r>
            <a:r>
              <a:rPr lang="zh-CN" altLang="en-US" b="0" i="0" dirty="0">
                <a:solidFill>
                  <a:srgbClr val="29261B"/>
                </a:solidFill>
                <a:effectLst/>
                <a:latin typeface="-apple-system"/>
              </a:rPr>
              <a:t>中</a:t>
            </a:r>
            <a:r>
              <a:rPr lang="en-US" altLang="zh-CN" b="0" i="0" dirty="0">
                <a:solidFill>
                  <a:srgbClr val="29261B"/>
                </a:solidFill>
                <a:effectLst/>
                <a:latin typeface="-apple-system"/>
              </a:rPr>
              <a:t>,</a:t>
            </a:r>
            <a:r>
              <a:rPr lang="zh-CN" altLang="en-US" b="0" i="0" dirty="0">
                <a:solidFill>
                  <a:srgbClr val="29261B"/>
                </a:solidFill>
                <a:effectLst/>
                <a:latin typeface="-apple-system"/>
              </a:rPr>
              <a:t>预测框的类别和做边界框回归。另外</a:t>
            </a:r>
            <a:r>
              <a:rPr lang="en-US" altLang="zh-CN" b="0" i="0" dirty="0">
                <a:solidFill>
                  <a:srgbClr val="29261B"/>
                </a:solidFill>
                <a:effectLst/>
                <a:latin typeface="-apple-system"/>
              </a:rPr>
              <a:t>,</a:t>
            </a:r>
            <a:r>
              <a:rPr lang="zh-CN" altLang="en-US" b="0" i="0" dirty="0">
                <a:solidFill>
                  <a:srgbClr val="29261B"/>
                </a:solidFill>
                <a:effectLst/>
                <a:latin typeface="-apple-system"/>
              </a:rPr>
              <a:t>一些候选框的</a:t>
            </a:r>
            <a:r>
              <a:rPr lang="en-US" altLang="zh-CN" b="0" i="0" dirty="0">
                <a:solidFill>
                  <a:srgbClr val="29261B"/>
                </a:solidFill>
                <a:effectLst/>
                <a:latin typeface="-apple-system"/>
              </a:rPr>
              <a:t>features</a:t>
            </a:r>
            <a:r>
              <a:rPr lang="zh-CN" altLang="en-US" b="0" i="0" dirty="0">
                <a:solidFill>
                  <a:srgbClr val="29261B"/>
                </a:solidFill>
                <a:effectLst/>
                <a:latin typeface="-apple-system"/>
              </a:rPr>
              <a:t>也会输入到新增的判别损失中</a:t>
            </a:r>
            <a:r>
              <a:rPr lang="en-US" altLang="zh-CN" b="0" i="0" dirty="0">
                <a:solidFill>
                  <a:srgbClr val="29261B"/>
                </a:solidFill>
                <a:effectLst/>
                <a:latin typeface="-apple-system"/>
              </a:rPr>
              <a:t>,</a:t>
            </a:r>
            <a:r>
              <a:rPr lang="zh-CN" altLang="en-US" b="0" i="0" dirty="0">
                <a:solidFill>
                  <a:srgbClr val="29261B"/>
                </a:solidFill>
                <a:effectLst/>
                <a:latin typeface="-apple-system"/>
              </a:rPr>
              <a:t>用于增强不同类别间的区分度。表示补偿模块则作用于微调的</a:t>
            </a:r>
            <a:r>
              <a:rPr lang="en-US" altLang="zh-CN" b="0" i="0" dirty="0">
                <a:solidFill>
                  <a:srgbClr val="29261B"/>
                </a:solidFill>
                <a:effectLst/>
                <a:latin typeface="-apple-system"/>
              </a:rPr>
              <a:t>RCNN</a:t>
            </a:r>
            <a:r>
              <a:rPr lang="zh-CN" altLang="en-US" b="0" i="0" dirty="0">
                <a:solidFill>
                  <a:srgbClr val="29261B"/>
                </a:solidFill>
                <a:effectLst/>
                <a:latin typeface="-apple-system"/>
              </a:rPr>
              <a:t>中</a:t>
            </a:r>
            <a:r>
              <a:rPr lang="en-US" altLang="zh-CN" b="0" i="0" dirty="0">
                <a:solidFill>
                  <a:srgbClr val="29261B"/>
                </a:solidFill>
                <a:effectLst/>
                <a:latin typeface="-apple-system"/>
              </a:rPr>
              <a:t>,</a:t>
            </a:r>
            <a:r>
              <a:rPr lang="zh-CN" altLang="en-US" b="0" i="0" dirty="0">
                <a:solidFill>
                  <a:srgbClr val="29261B"/>
                </a:solidFill>
                <a:effectLst/>
                <a:latin typeface="-apple-system"/>
              </a:rPr>
              <a:t>避免对基类知识的遗忘。</a:t>
            </a:r>
          </a:p>
          <a:p>
            <a:pPr algn="l"/>
            <a:endParaRPr lang="en-US" altLang="zh-CN" b="1" i="0" dirty="0">
              <a:effectLst/>
              <a:latin typeface="SegoeUIVariable"/>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5DCBA-0CD2-47DC-90CF-EC7D70760B5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8433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AD4AC-F6E3-FD74-824C-55847DCBFF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A78BBC-FACB-83B6-B295-31C4DD773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A770D3-9E24-7AE9-726D-13683C8365F3}"/>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8884A9C0-D540-0EE0-DEE9-90048D6BB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921D5-DF77-B582-E80D-2DB6671B4394}"/>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431253968"/>
      </p:ext>
    </p:extLst>
  </p:cSld>
  <p:clrMapOvr>
    <a:masterClrMapping/>
  </p:clrMapOvr>
  <p:transition spd="slow"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8A9B6-F0B4-95A8-1E24-34C4FEB62FA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777416-847F-36CC-7748-F6F8CDE8B45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B8EFDA-438F-9C3A-5804-778787567853}"/>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C07BFDC7-976E-4289-FCD1-E50602E476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A98A7E-7189-4D02-9823-9484E9840431}"/>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762528316"/>
      </p:ext>
    </p:extLst>
  </p:cSld>
  <p:clrMapOvr>
    <a:masterClrMapping/>
  </p:clrMapOvr>
  <p:transition spd="slow"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9BBA64-D615-8346-8504-B6831C9EF2F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FEA313-6B22-7D29-F8F4-F8FB39A468B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BA2091-F229-596B-8198-A005F385BDBD}"/>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9A8F5F31-D8F8-F718-493E-6126CBF49C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D42724-EDD7-B3A2-B18C-951A1A9CE8A8}"/>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208907406"/>
      </p:ext>
    </p:extLst>
  </p:cSld>
  <p:clrMapOvr>
    <a:masterClrMapping/>
  </p:clrMapOvr>
  <p:transition spd="slow"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97020"/>
      </p:ext>
    </p:extLst>
  </p:cSld>
  <p:clrMapOvr>
    <a:masterClrMapping/>
  </p:clrMapOvr>
  <p:transition spd="slow"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27781"/>
      </p:ext>
    </p:extLst>
  </p:cSld>
  <p:clrMapOvr>
    <a:masterClrMapping/>
  </p:clrMapOvr>
  <p:transition spd="slow"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CB9813-8A44-4F30-9A9F-4DCE182B61DB}"/>
              </a:ext>
            </a:extLst>
          </p:cNvPr>
          <p:cNvSpPr>
            <a:spLocks noGrp="1"/>
          </p:cNvSpPr>
          <p:nvPr>
            <p:ph type="dt" sz="half" idx="10"/>
          </p:nvPr>
        </p:nvSpPr>
        <p:spPr/>
        <p:txBody>
          <a:bodyPr/>
          <a:lstStyle/>
          <a:p>
            <a:fld id="{24E5376D-4B4B-44B6-9D0F-79D31F8EB855}" type="datetimeFigureOut">
              <a:rPr lang="zh-CN" altLang="en-US" smtClean="0"/>
              <a:t>2024/2/20</a:t>
            </a:fld>
            <a:endParaRPr lang="zh-CN" altLang="en-US"/>
          </a:p>
        </p:txBody>
      </p:sp>
      <p:sp>
        <p:nvSpPr>
          <p:cNvPr id="3" name="页脚占位符 2">
            <a:extLst>
              <a:ext uri="{FF2B5EF4-FFF2-40B4-BE49-F238E27FC236}">
                <a16:creationId xmlns:a16="http://schemas.microsoft.com/office/drawing/2014/main" id="{7B17A8ED-29BB-44F0-8583-0FC71AB438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F49740-5282-445F-8E14-389ACEF5BBDD}"/>
              </a:ext>
            </a:extLst>
          </p:cNvPr>
          <p:cNvSpPr>
            <a:spLocks noGrp="1"/>
          </p:cNvSpPr>
          <p:nvPr>
            <p:ph type="sldNum" sz="quarter" idx="12"/>
          </p:nvPr>
        </p:nvSpPr>
        <p:spPr/>
        <p:txBody>
          <a:bodyPr/>
          <a:lstStyle/>
          <a:p>
            <a:fld id="{9C059477-B001-44F6-A87A-950174F8B6F5}" type="slidenum">
              <a:rPr lang="zh-CN" altLang="en-US" smtClean="0"/>
              <a:t>‹#›</a:t>
            </a:fld>
            <a:endParaRPr lang="zh-CN" altLang="en-US"/>
          </a:p>
        </p:txBody>
      </p:sp>
    </p:spTree>
    <p:extLst>
      <p:ext uri="{BB962C8B-B14F-4D97-AF65-F5344CB8AC3E}">
        <p14:creationId xmlns:p14="http://schemas.microsoft.com/office/powerpoint/2010/main" val="2358629236"/>
      </p:ext>
    </p:extLst>
  </p:cSld>
  <p:clrMapOvr>
    <a:masterClrMapping/>
  </p:clrMapOvr>
  <p:transition spd="slow" advTm="3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B72DE3-FE0A-428A-AB10-325226F2F564}" type="datetimeFigureOut">
              <a:rPr lang="zh-CN" altLang="en-US" smtClean="0"/>
              <a:t>2024/2/20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2C7F20-4EEE-4847-AC76-B538472E8A39}" type="slidenum">
              <a:rPr lang="zh-CN" altLang="en-US" smtClean="0"/>
              <a:t>‹#›</a:t>
            </a:fld>
            <a:endParaRPr lang="zh-CN" altLang="en-US"/>
          </a:p>
        </p:txBody>
      </p:sp>
    </p:spTree>
    <p:extLst>
      <p:ext uri="{BB962C8B-B14F-4D97-AF65-F5344CB8AC3E}">
        <p14:creationId xmlns:p14="http://schemas.microsoft.com/office/powerpoint/2010/main" val="901030918"/>
      </p:ext>
    </p:extLst>
  </p:cSld>
  <p:clrMapOvr>
    <a:masterClrMapping/>
  </p:clrMapOvr>
  <p:transition spd="slow"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AD4AC-F6E3-FD74-824C-55847DCBFF9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DA78BBC-FACB-83B6-B295-31C4DD773A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A770D3-9E24-7AE9-726D-13683C8365F3}"/>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8884A9C0-D540-0EE0-DEE9-90048D6BB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921D5-DF77-B582-E80D-2DB6671B4394}"/>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527106036"/>
      </p:ext>
    </p:extLst>
  </p:cSld>
  <p:clrMapOvr>
    <a:masterClrMapping/>
  </p:clrMapOvr>
  <p:transition spd="slow"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C586E-A285-3CC1-931F-064B61F6A7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45F389-16D9-4D91-6DE1-14B0870D60F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238B7E-AB25-76A8-4CD2-C26D7F2BDCDD}"/>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93C13C3E-10EE-D406-3FEF-3062634C04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1EA703-FA12-2FF3-342F-3ED667D3D228}"/>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985673863"/>
      </p:ext>
    </p:extLst>
  </p:cSld>
  <p:clrMapOvr>
    <a:masterClrMapping/>
  </p:clrMapOvr>
  <p:transition spd="slow"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5D025-85D9-6B26-D4AF-627A01DDCC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9D94FAC-752B-848B-2BF5-EAAC1A73F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2E5E840-6590-5FF5-875B-880CEF9C76D5}"/>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6BAE2EB0-D3C1-7BC2-4C5D-3ACEEABD7F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38F474-CBE9-2DEC-34FB-2197C79F8789}"/>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587322615"/>
      </p:ext>
    </p:extLst>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716E2-7C9E-6A9A-7A31-3E2397B871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0683BA-4142-1430-3ECC-1B81F4D7658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1C15B11-FA35-36C6-3731-9CEB3724383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58E5E8-B35B-5D00-9EC9-BD4D17C10DBA}"/>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6" name="页脚占位符 5">
            <a:extLst>
              <a:ext uri="{FF2B5EF4-FFF2-40B4-BE49-F238E27FC236}">
                <a16:creationId xmlns:a16="http://schemas.microsoft.com/office/drawing/2014/main" id="{807AA5A6-0BDB-F194-1996-A5C29130CA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3702059-B525-461C-E81D-9A77E16DCCDF}"/>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514372926"/>
      </p:ext>
    </p:extLst>
  </p:cSld>
  <p:clrMapOvr>
    <a:masterClrMapping/>
  </p:clrMapOvr>
  <p:transition spd="slow"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E9C42-84DC-0B6C-2194-603C8E33C52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4F8273D-252A-8784-100B-40DC8D60FA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3D12BDE-34F6-8E48-2C54-34B10FF817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FAD93E0-EAA6-32AC-2117-40E534026D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9EA2F8-9BB9-F65D-7575-A616A1C74A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AEA59B-7754-CF6D-DEFF-DF6472ECEA91}"/>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8" name="页脚占位符 7">
            <a:extLst>
              <a:ext uri="{FF2B5EF4-FFF2-40B4-BE49-F238E27FC236}">
                <a16:creationId xmlns:a16="http://schemas.microsoft.com/office/drawing/2014/main" id="{F7F4C57B-3C02-CFFC-E426-2A901F3C64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07D9D1-D4FA-7C2B-B24F-E0178314425D}"/>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122869717"/>
      </p:ext>
    </p:extLst>
  </p:cSld>
  <p:clrMapOvr>
    <a:masterClrMapping/>
  </p:clrMapOvr>
  <p:transition spd="slow"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ECCFF-FA28-A588-8184-0E8EC6C8B71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E8B4E40-3DBC-F39A-0E8F-563AD9A12583}"/>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4" name="页脚占位符 3">
            <a:extLst>
              <a:ext uri="{FF2B5EF4-FFF2-40B4-BE49-F238E27FC236}">
                <a16:creationId xmlns:a16="http://schemas.microsoft.com/office/drawing/2014/main" id="{B45A78FF-1300-0F85-BFC7-1656FFB4D58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10AC3FC-5834-F019-D7C5-AB8F66E317F7}"/>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269149524"/>
      </p:ext>
    </p:extLst>
  </p:cSld>
  <p:clrMapOvr>
    <a:masterClrMapping/>
  </p:clrMapOvr>
  <p:transition spd="slow"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A6D07D-FC1E-B3AB-E378-F12D66CCD42C}"/>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3" name="页脚占位符 2">
            <a:extLst>
              <a:ext uri="{FF2B5EF4-FFF2-40B4-BE49-F238E27FC236}">
                <a16:creationId xmlns:a16="http://schemas.microsoft.com/office/drawing/2014/main" id="{BAE37FEC-07CA-2EFD-FC89-865FD01B441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7CF5B17-26CD-72AA-14D5-B87EA0A54C40}"/>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499090295"/>
      </p:ext>
    </p:extLst>
  </p:cSld>
  <p:clrMapOvr>
    <a:masterClrMapping/>
  </p:clrMapOvr>
  <p:transition spd="slow"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C17CD-15B7-761E-87A4-441A7BB997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4FC1BA-93A3-7971-C2F3-299BD6980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CA2E87-8BBF-ADEC-14C1-BD84443DA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F7ED55-8B8A-3855-C7DB-73F882B41A65}"/>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6" name="页脚占位符 5">
            <a:extLst>
              <a:ext uri="{FF2B5EF4-FFF2-40B4-BE49-F238E27FC236}">
                <a16:creationId xmlns:a16="http://schemas.microsoft.com/office/drawing/2014/main" id="{A917150D-753E-37CC-68F6-DA2C4010A7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68A04E-E63A-D0EE-F1A6-E3D162111A12}"/>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1207216373"/>
      </p:ext>
    </p:extLst>
  </p:cSld>
  <p:clrMapOvr>
    <a:masterClrMapping/>
  </p:clrMapOvr>
  <p:transition spd="slow" advTm="3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3AD9B-91FE-CA48-985A-7A200D871F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47B7FB-0EAD-4222-6003-001EE39C2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1FC05D8-7982-A706-1F04-1FF83788E6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C4A5DB-6233-52FF-25CF-A78C3BB8E428}"/>
              </a:ext>
            </a:extLst>
          </p:cNvPr>
          <p:cNvSpPr>
            <a:spLocks noGrp="1"/>
          </p:cNvSpPr>
          <p:nvPr>
            <p:ph type="dt" sz="half" idx="10"/>
          </p:nvPr>
        </p:nvSpPr>
        <p:spPr/>
        <p:txBody>
          <a:bodyPr/>
          <a:lstStyle/>
          <a:p>
            <a:fld id="{19EEB391-1536-4739-BC1B-9EDCE2D2FB54}" type="datetimeFigureOut">
              <a:rPr lang="zh-CN" altLang="en-US" smtClean="0"/>
              <a:t>2024/2/20</a:t>
            </a:fld>
            <a:endParaRPr lang="zh-CN" altLang="en-US"/>
          </a:p>
        </p:txBody>
      </p:sp>
      <p:sp>
        <p:nvSpPr>
          <p:cNvPr id="6" name="页脚占位符 5">
            <a:extLst>
              <a:ext uri="{FF2B5EF4-FFF2-40B4-BE49-F238E27FC236}">
                <a16:creationId xmlns:a16="http://schemas.microsoft.com/office/drawing/2014/main" id="{B48D2B10-2EBE-DCBE-B332-D9CB68E45C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D09944-4DE1-1E5D-CBCD-9C1FE2436B0B}"/>
              </a:ext>
            </a:extLst>
          </p:cNvPr>
          <p:cNvSpPr>
            <a:spLocks noGrp="1"/>
          </p:cNvSpPr>
          <p:nvPr>
            <p:ph type="sldNum" sz="quarter" idx="12"/>
          </p:nvPr>
        </p:nvSpPr>
        <p:spPr/>
        <p:txBody>
          <a:body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3277425880"/>
      </p:ext>
    </p:extLst>
  </p:cSld>
  <p:clrMapOvr>
    <a:masterClrMapping/>
  </p:clrMapOvr>
  <p:transition spd="slow"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A8E73C-FAE4-1F92-850B-7CDF3138FF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C43CB3-A286-D6EE-B343-D3F9AC597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343C96-8519-ED83-8FD2-0B948FA4A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EB391-1536-4739-BC1B-9EDCE2D2FB54}" type="datetimeFigureOut">
              <a:rPr lang="zh-CN" altLang="en-US" smtClean="0"/>
              <a:t>2024/2/20</a:t>
            </a:fld>
            <a:endParaRPr lang="zh-CN" altLang="en-US"/>
          </a:p>
        </p:txBody>
      </p:sp>
      <p:sp>
        <p:nvSpPr>
          <p:cNvPr id="5" name="页脚占位符 4">
            <a:extLst>
              <a:ext uri="{FF2B5EF4-FFF2-40B4-BE49-F238E27FC236}">
                <a16:creationId xmlns:a16="http://schemas.microsoft.com/office/drawing/2014/main" id="{533C641D-4A8C-97AF-ED60-F746A56B7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794B1D-2F19-7B09-9D5C-5746C47905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CDECD-7F65-4481-BE42-9E1CE781449F}" type="slidenum">
              <a:rPr lang="zh-CN" altLang="en-US" smtClean="0"/>
              <a:t>‹#›</a:t>
            </a:fld>
            <a:endParaRPr lang="zh-CN" altLang="en-US"/>
          </a:p>
        </p:txBody>
      </p:sp>
    </p:spTree>
    <p:extLst>
      <p:ext uri="{BB962C8B-B14F-4D97-AF65-F5344CB8AC3E}">
        <p14:creationId xmlns:p14="http://schemas.microsoft.com/office/powerpoint/2010/main" val="2275143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414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openmmlab.or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mmlab/mmfewshot.git"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57821"/>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p:cNvSpPr txBox="1"/>
          <p:nvPr/>
        </p:nvSpPr>
        <p:spPr>
          <a:xfrm>
            <a:off x="2171019" y="2669272"/>
            <a:ext cx="7848624" cy="1015663"/>
          </a:xfrm>
          <a:prstGeom prst="rect">
            <a:avLst/>
          </a:prstGeom>
          <a:noFill/>
        </p:spPr>
        <p:txBody>
          <a:bodyPr wrap="square" rtlCol="0">
            <a:spAutoFit/>
          </a:bodyPr>
          <a:lstStyle/>
          <a:p>
            <a:pPr algn="ctr" eaLnBrk="1" hangingPunct="1">
              <a:defRPr/>
            </a:pPr>
            <a:r>
              <a:rPr lang="zh-CN" altLang="en-US"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遥感</a:t>
            </a:r>
            <a:r>
              <a:rPr lang="en-US" altLang="zh-CN"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60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讨论班</a:t>
            </a:r>
          </a:p>
        </p:txBody>
      </p:sp>
      <p:sp>
        <p:nvSpPr>
          <p:cNvPr id="2" name="文本框 1">
            <a:extLst>
              <a:ext uri="{FF2B5EF4-FFF2-40B4-BE49-F238E27FC236}">
                <a16:creationId xmlns:a16="http://schemas.microsoft.com/office/drawing/2014/main" id="{250FFC67-8645-C4FA-4F08-BE3DB961FB23}"/>
              </a:ext>
            </a:extLst>
          </p:cNvPr>
          <p:cNvSpPr txBox="1"/>
          <p:nvPr/>
        </p:nvSpPr>
        <p:spPr>
          <a:xfrm>
            <a:off x="4364748" y="4945400"/>
            <a:ext cx="3462504" cy="1135054"/>
          </a:xfrm>
          <a:prstGeom prst="rect">
            <a:avLst/>
          </a:prstGeom>
          <a:noFill/>
        </p:spPr>
        <p:txBody>
          <a:bodyPr wrap="square" rtlCol="0">
            <a:spAutoFit/>
          </a:bodyPr>
          <a:lstStyle/>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汇报人：徐大川</a:t>
            </a:r>
            <a:endParaRPr lang="en-US" altLang="zh-CN" sz="2400" b="1" dirty="0">
              <a:solidFill>
                <a:srgbClr val="1C6299"/>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汇报日期：</a:t>
            </a:r>
            <a:r>
              <a:rPr lang="en-US" altLang="zh-CN" sz="2400" b="1" dirty="0">
                <a:solidFill>
                  <a:srgbClr val="1C6299"/>
                </a:solidFill>
                <a:latin typeface="微软雅黑" panose="020B0503020204020204" pitchFamily="34" charset="-122"/>
                <a:ea typeface="微软雅黑" panose="020B0503020204020204" pitchFamily="34" charset="-122"/>
              </a:rPr>
              <a:t>2024.02.20</a:t>
            </a:r>
            <a:endParaRPr lang="zh-CN" altLang="en-US" sz="2400" b="1" dirty="0">
              <a:solidFill>
                <a:srgbClr val="1C6299"/>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3106"/>
            <a:ext cx="7488991" cy="708508"/>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err="1">
                <a:ln>
                  <a:noFill/>
                </a:ln>
                <a:solidFill>
                  <a:srgbClr val="1C6299"/>
                </a:solidFill>
                <a:effectLst/>
                <a:uLnTx/>
                <a:uFillTx/>
                <a:latin typeface="Arial" panose="020B0604020202020204"/>
                <a:ea typeface="微软雅黑" panose="020B0503020204020204" pitchFamily="34" charset="-122"/>
                <a:cs typeface="+mj-cs"/>
              </a:rPr>
              <a:t>MMfewshot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4" name="图片 3">
            <a:extLst>
              <a:ext uri="{FF2B5EF4-FFF2-40B4-BE49-F238E27FC236}">
                <a16:creationId xmlns:a16="http://schemas.microsoft.com/office/drawing/2014/main" id="{A1F1CB31-0387-D20E-6050-7B9980063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 y="3314141"/>
            <a:ext cx="12192000" cy="3462660"/>
          </a:xfrm>
          <a:prstGeom prst="rect">
            <a:avLst/>
          </a:prstGeom>
        </p:spPr>
      </p:pic>
      <p:sp>
        <p:nvSpPr>
          <p:cNvPr id="7" name="文本框 6">
            <a:extLst>
              <a:ext uri="{FF2B5EF4-FFF2-40B4-BE49-F238E27FC236}">
                <a16:creationId xmlns:a16="http://schemas.microsoft.com/office/drawing/2014/main" id="{3832710B-70FA-DE8A-F936-8EBC2E379D84}"/>
              </a:ext>
            </a:extLst>
          </p:cNvPr>
          <p:cNvSpPr txBox="1"/>
          <p:nvPr/>
        </p:nvSpPr>
        <p:spPr>
          <a:xfrm>
            <a:off x="660399" y="934430"/>
            <a:ext cx="10858499" cy="400110"/>
          </a:xfrm>
          <a:prstGeom prst="rect">
            <a:avLst/>
          </a:prstGeom>
          <a:noFill/>
        </p:spPr>
        <p:txBody>
          <a:bodyPr wrap="square">
            <a:spAutoFit/>
          </a:bodyPr>
          <a:lstStyle/>
          <a:p>
            <a:r>
              <a:rPr lang="en-US" altLang="zh-CN" sz="2000" b="0" i="0" dirty="0" err="1">
                <a:solidFill>
                  <a:srgbClr val="1F2328"/>
                </a:solidFill>
                <a:effectLst/>
                <a:latin typeface="微软雅黑" panose="020B0503020204020204" pitchFamily="34" charset="-122"/>
                <a:ea typeface="微软雅黑" panose="020B0503020204020204" pitchFamily="34" charset="-122"/>
              </a:rPr>
              <a:t>MMFewShot</a:t>
            </a:r>
            <a:r>
              <a:rPr lang="en-US" altLang="zh-CN" sz="2000" b="0" i="0" dirty="0">
                <a:solidFill>
                  <a:srgbClr val="1F2328"/>
                </a:solidFill>
                <a:effectLst/>
                <a:latin typeface="微软雅黑" panose="020B0503020204020204" pitchFamily="34" charset="-122"/>
                <a:ea typeface="微软雅黑" panose="020B0503020204020204" pitchFamily="34" charset="-122"/>
              </a:rPr>
              <a:t> </a:t>
            </a:r>
            <a:r>
              <a:rPr lang="zh-CN" altLang="en-US" sz="2000" b="0" i="0" dirty="0">
                <a:solidFill>
                  <a:srgbClr val="1F2328"/>
                </a:solidFill>
                <a:effectLst/>
                <a:latin typeface="微软雅黑" panose="020B0503020204020204" pitchFamily="34" charset="-122"/>
                <a:ea typeface="微软雅黑" panose="020B0503020204020204" pitchFamily="34" charset="-122"/>
              </a:rPr>
              <a:t>是一款基于 </a:t>
            </a:r>
            <a:r>
              <a:rPr lang="en-US" altLang="zh-CN" sz="2000" b="0" i="0" dirty="0" err="1">
                <a:solidFill>
                  <a:srgbClr val="1F2328"/>
                </a:solidFill>
                <a:effectLst/>
                <a:latin typeface="微软雅黑" panose="020B0503020204020204" pitchFamily="34" charset="-122"/>
                <a:ea typeface="微软雅黑" panose="020B0503020204020204" pitchFamily="34" charset="-122"/>
              </a:rPr>
              <a:t>PyTorch</a:t>
            </a:r>
            <a:r>
              <a:rPr lang="en-US" altLang="zh-CN" sz="2000" b="0" i="0" dirty="0">
                <a:solidFill>
                  <a:srgbClr val="1F2328"/>
                </a:solidFill>
                <a:effectLst/>
                <a:latin typeface="微软雅黑" panose="020B0503020204020204" pitchFamily="34" charset="-122"/>
                <a:ea typeface="微软雅黑" panose="020B0503020204020204" pitchFamily="34" charset="-122"/>
              </a:rPr>
              <a:t> </a:t>
            </a:r>
            <a:r>
              <a:rPr lang="zh-CN" altLang="en-US" sz="2000" b="0" i="0" dirty="0">
                <a:solidFill>
                  <a:srgbClr val="1F2328"/>
                </a:solidFill>
                <a:effectLst/>
                <a:latin typeface="微软雅黑" panose="020B0503020204020204" pitchFamily="34" charset="-122"/>
                <a:ea typeface="微软雅黑" panose="020B0503020204020204" pitchFamily="34" charset="-122"/>
              </a:rPr>
              <a:t>的少样本学习代码库，是 </a:t>
            </a:r>
            <a:r>
              <a:rPr lang="en-US" altLang="zh-CN" sz="2000" b="0" i="0" u="sng" dirty="0" err="1">
                <a:effectLst/>
                <a:latin typeface="微软雅黑" panose="020B0503020204020204" pitchFamily="34" charset="-122"/>
                <a:ea typeface="微软雅黑" panose="020B0503020204020204" pitchFamily="34" charset="-122"/>
                <a:hlinkClick r:id="rId4"/>
              </a:rPr>
              <a:t>OpenMMLab</a:t>
            </a:r>
            <a:r>
              <a:rPr lang="zh-CN" altLang="en-US" sz="2000" b="0" i="0" dirty="0">
                <a:solidFill>
                  <a:srgbClr val="1F2328"/>
                </a:solidFill>
                <a:effectLst/>
                <a:latin typeface="微软雅黑" panose="020B0503020204020204" pitchFamily="34" charset="-122"/>
                <a:ea typeface="微软雅黑" panose="020B0503020204020204" pitchFamily="34" charset="-122"/>
              </a:rPr>
              <a:t> 项目的成员之一。</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C97584A-2463-0D9F-ED36-F96E01028763}"/>
              </a:ext>
            </a:extLst>
          </p:cNvPr>
          <p:cNvSpPr txBox="1"/>
          <p:nvPr/>
        </p:nvSpPr>
        <p:spPr>
          <a:xfrm>
            <a:off x="660399" y="1416399"/>
            <a:ext cx="11129982" cy="1815882"/>
          </a:xfrm>
          <a:prstGeom prst="rect">
            <a:avLst/>
          </a:prstGeom>
          <a:noFill/>
        </p:spPr>
        <p:txBody>
          <a:bodyPr wrap="square">
            <a:spAutoFit/>
          </a:bodyPr>
          <a:lstStyle/>
          <a:p>
            <a:pPr algn="l">
              <a:spcAft>
                <a:spcPts val="600"/>
              </a:spcAft>
            </a:pPr>
            <a:r>
              <a:rPr lang="zh-CN" altLang="en-US" sz="2000" b="1" i="0" dirty="0">
                <a:solidFill>
                  <a:srgbClr val="1F2328"/>
                </a:solidFill>
                <a:effectLst/>
                <a:latin typeface="微软雅黑" panose="020B0503020204020204" pitchFamily="34" charset="-122"/>
                <a:ea typeface="微软雅黑" panose="020B0503020204020204" pitchFamily="34" charset="-122"/>
              </a:rPr>
              <a:t>主要特性</a:t>
            </a:r>
          </a:p>
          <a:p>
            <a:pPr marL="285750" indent="-285750" algn="l">
              <a:spcBef>
                <a:spcPts val="600"/>
              </a:spcBef>
              <a:buFont typeface="Wingdings" panose="05000000000000000000" pitchFamily="2" charset="2"/>
              <a:buChar char="Ø"/>
            </a:pPr>
            <a:r>
              <a:rPr lang="zh-CN" altLang="en-US" b="1" i="0" dirty="0">
                <a:solidFill>
                  <a:srgbClr val="1F2328"/>
                </a:solidFill>
                <a:effectLst/>
                <a:latin typeface="微软雅黑" panose="020B0503020204020204" pitchFamily="34" charset="-122"/>
                <a:ea typeface="微软雅黑" panose="020B0503020204020204" pitchFamily="34" charset="-122"/>
              </a:rPr>
              <a:t>支持多种少样本任务：</a:t>
            </a:r>
            <a:r>
              <a:rPr lang="en-US" altLang="zh-CN" b="0" i="0" dirty="0" err="1">
                <a:solidFill>
                  <a:srgbClr val="1F2328"/>
                </a:solidFill>
                <a:effectLst/>
                <a:latin typeface="微软雅黑" panose="020B0503020204020204" pitchFamily="34" charset="-122"/>
                <a:ea typeface="微软雅黑" panose="020B0503020204020204" pitchFamily="34" charset="-122"/>
              </a:rPr>
              <a:t>MMFewShot</a:t>
            </a:r>
            <a:r>
              <a:rPr lang="en-US" altLang="zh-CN" b="0" i="0" dirty="0">
                <a:solidFill>
                  <a:srgbClr val="1F2328"/>
                </a:solidFill>
                <a:effectLst/>
                <a:latin typeface="微软雅黑" panose="020B0503020204020204" pitchFamily="34" charset="-122"/>
                <a:ea typeface="微软雅黑" panose="020B0503020204020204" pitchFamily="34" charset="-122"/>
              </a:rPr>
              <a:t> </a:t>
            </a:r>
            <a:r>
              <a:rPr lang="zh-CN" altLang="en-US" b="0" i="0" dirty="0">
                <a:solidFill>
                  <a:srgbClr val="1F2328"/>
                </a:solidFill>
                <a:effectLst/>
                <a:latin typeface="微软雅黑" panose="020B0503020204020204" pitchFamily="34" charset="-122"/>
                <a:ea typeface="微软雅黑" panose="020B0503020204020204" pitchFamily="34" charset="-122"/>
              </a:rPr>
              <a:t>为少样本分类和检测任务提供了的统一实现和评估框架；</a:t>
            </a:r>
          </a:p>
          <a:p>
            <a:pPr marL="285750" indent="-285750" algn="l">
              <a:spcBef>
                <a:spcPts val="600"/>
              </a:spcBef>
              <a:buFont typeface="Wingdings" panose="05000000000000000000" pitchFamily="2" charset="2"/>
              <a:buChar char="Ø"/>
            </a:pPr>
            <a:r>
              <a:rPr lang="zh-CN" altLang="en-US" b="1" i="0" dirty="0">
                <a:solidFill>
                  <a:srgbClr val="1F2328"/>
                </a:solidFill>
                <a:effectLst/>
                <a:latin typeface="微软雅黑" panose="020B0503020204020204" pitchFamily="34" charset="-122"/>
                <a:ea typeface="微软雅黑" panose="020B0503020204020204" pitchFamily="34" charset="-122"/>
              </a:rPr>
              <a:t>模块化设计：</a:t>
            </a:r>
            <a:r>
              <a:rPr lang="en-US" altLang="zh-CN" b="0" i="0" dirty="0" err="1">
                <a:solidFill>
                  <a:srgbClr val="1F2328"/>
                </a:solidFill>
                <a:effectLst/>
                <a:latin typeface="微软雅黑" panose="020B0503020204020204" pitchFamily="34" charset="-122"/>
                <a:ea typeface="微软雅黑" panose="020B0503020204020204" pitchFamily="34" charset="-122"/>
              </a:rPr>
              <a:t>MMFewShot</a:t>
            </a:r>
            <a:r>
              <a:rPr lang="en-US" altLang="zh-CN" b="0" i="0" dirty="0">
                <a:solidFill>
                  <a:srgbClr val="1F2328"/>
                </a:solidFill>
                <a:effectLst/>
                <a:latin typeface="微软雅黑" panose="020B0503020204020204" pitchFamily="34" charset="-122"/>
                <a:ea typeface="微软雅黑" panose="020B0503020204020204" pitchFamily="34" charset="-122"/>
              </a:rPr>
              <a:t> </a:t>
            </a:r>
            <a:r>
              <a:rPr lang="zh-CN" altLang="en-US" b="0" i="0" dirty="0">
                <a:solidFill>
                  <a:srgbClr val="1F2328"/>
                </a:solidFill>
                <a:effectLst/>
                <a:latin typeface="微软雅黑" panose="020B0503020204020204" pitchFamily="34" charset="-122"/>
                <a:ea typeface="微软雅黑" panose="020B0503020204020204" pitchFamily="34" charset="-122"/>
              </a:rPr>
              <a:t>将不同少样本任务解耦成不同的模块组件，通过组合不同的模块组件，可以便捷地构建自定义的少样本算法模型；</a:t>
            </a:r>
          </a:p>
          <a:p>
            <a:pPr marL="285750" indent="-285750" algn="l">
              <a:spcBef>
                <a:spcPts val="600"/>
              </a:spcBef>
              <a:buFont typeface="Wingdings" panose="05000000000000000000" pitchFamily="2" charset="2"/>
              <a:buChar char="Ø"/>
            </a:pPr>
            <a:r>
              <a:rPr lang="zh-CN" altLang="en-US" b="1" i="0" dirty="0">
                <a:solidFill>
                  <a:srgbClr val="1F2328"/>
                </a:solidFill>
                <a:effectLst/>
                <a:latin typeface="微软雅黑" panose="020B0503020204020204" pitchFamily="34" charset="-122"/>
                <a:ea typeface="微软雅黑" panose="020B0503020204020204" pitchFamily="34" charset="-122"/>
              </a:rPr>
              <a:t>强大的基准模型与</a:t>
            </a:r>
            <a:r>
              <a:rPr lang="en-US" altLang="zh-CN" b="1" i="0" dirty="0">
                <a:solidFill>
                  <a:srgbClr val="1F2328"/>
                </a:solidFill>
                <a:effectLst/>
                <a:latin typeface="微软雅黑" panose="020B0503020204020204" pitchFamily="34" charset="-122"/>
                <a:ea typeface="微软雅黑" panose="020B0503020204020204" pitchFamily="34" charset="-122"/>
              </a:rPr>
              <a:t>SOTA</a:t>
            </a:r>
            <a:r>
              <a:rPr lang="zh-CN" altLang="en-US" dirty="0">
                <a:solidFill>
                  <a:srgbClr val="1F2328"/>
                </a:solidFill>
                <a:latin typeface="微软雅黑" panose="020B0503020204020204" pitchFamily="34" charset="-122"/>
                <a:ea typeface="微软雅黑" panose="020B0503020204020204" pitchFamily="34" charset="-122"/>
              </a:rPr>
              <a:t>：</a:t>
            </a:r>
            <a:r>
              <a:rPr lang="en-US" altLang="zh-CN" b="0" i="0" dirty="0" err="1">
                <a:solidFill>
                  <a:srgbClr val="1F2328"/>
                </a:solidFill>
                <a:effectLst/>
                <a:latin typeface="微软雅黑" panose="020B0503020204020204" pitchFamily="34" charset="-122"/>
                <a:ea typeface="微软雅黑" panose="020B0503020204020204" pitchFamily="34" charset="-122"/>
              </a:rPr>
              <a:t>MMFewShot</a:t>
            </a:r>
            <a:r>
              <a:rPr lang="en-US" altLang="zh-CN" b="0" i="0" dirty="0">
                <a:solidFill>
                  <a:srgbClr val="1F2328"/>
                </a:solidFill>
                <a:effectLst/>
                <a:latin typeface="微软雅黑" panose="020B0503020204020204" pitchFamily="34" charset="-122"/>
                <a:ea typeface="微软雅黑" panose="020B0503020204020204" pitchFamily="34" charset="-122"/>
              </a:rPr>
              <a:t> </a:t>
            </a:r>
            <a:r>
              <a:rPr lang="zh-CN" altLang="en-US" b="0" i="0" dirty="0">
                <a:solidFill>
                  <a:srgbClr val="1F2328"/>
                </a:solidFill>
                <a:effectLst/>
                <a:latin typeface="微软雅黑" panose="020B0503020204020204" pitchFamily="34" charset="-122"/>
                <a:ea typeface="微软雅黑" panose="020B0503020204020204" pitchFamily="34" charset="-122"/>
              </a:rPr>
              <a:t>提供了少样本分类和检测任务中最先进的算法和强大的基准模型</a:t>
            </a:r>
            <a:r>
              <a:rPr lang="zh-CN" altLang="en-US" dirty="0">
                <a:solidFill>
                  <a:srgbClr val="1F2328"/>
                </a:solidFill>
                <a:latin typeface="微软雅黑" panose="020B0503020204020204" pitchFamily="34" charset="-122"/>
                <a:ea typeface="微软雅黑" panose="020B0503020204020204" pitchFamily="34" charset="-122"/>
              </a:rPr>
              <a:t>。</a:t>
            </a:r>
            <a:endParaRPr lang="en-US" altLang="zh-CN" b="0" i="0" dirty="0">
              <a:solidFill>
                <a:srgbClr val="1F2328"/>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316785"/>
      </p:ext>
    </p:extLst>
  </p:cSld>
  <p:clrMapOvr>
    <a:masterClrMapping/>
  </p:clrMapOvr>
  <p:transition spd="slow" advTm="3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2970"/>
            <a:ext cx="7488991" cy="70864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代码复现</a:t>
            </a:r>
          </a:p>
        </p:txBody>
      </p:sp>
      <p:sp>
        <p:nvSpPr>
          <p:cNvPr id="17" name="文本框 16">
            <a:extLst>
              <a:ext uri="{FF2B5EF4-FFF2-40B4-BE49-F238E27FC236}">
                <a16:creationId xmlns:a16="http://schemas.microsoft.com/office/drawing/2014/main" id="{83709FAD-E7B9-0B30-441C-3227B11A3CEF}"/>
              </a:ext>
            </a:extLst>
          </p:cNvPr>
          <p:cNvSpPr txBox="1"/>
          <p:nvPr/>
        </p:nvSpPr>
        <p:spPr>
          <a:xfrm>
            <a:off x="528013" y="1642676"/>
            <a:ext cx="10990887" cy="4673844"/>
          </a:xfrm>
          <a:prstGeom prst="rect">
            <a:avLst/>
          </a:prstGeom>
          <a:noFill/>
          <a:ln>
            <a:solidFill>
              <a:schemeClr val="tx1"/>
            </a:solidFill>
            <a:prstDash val="lgDash"/>
          </a:ln>
        </p:spPr>
        <p:txBody>
          <a:bodyPr wrap="square">
            <a:spAutoFit/>
          </a:bodyPr>
          <a:lstStyle/>
          <a:p>
            <a:pPr>
              <a:lnSpc>
                <a:spcPct val="125000"/>
              </a:lnSpc>
            </a:pPr>
            <a:r>
              <a:rPr lang="en-US" altLang="zh-CN" sz="2000" b="0" i="0" dirty="0">
                <a:solidFill>
                  <a:srgbClr val="1F2328"/>
                </a:solidFill>
                <a:effectLst/>
                <a:latin typeface="微软雅黑" panose="020B0503020204020204" pitchFamily="34" charset="-122"/>
                <a:ea typeface="微软雅黑" panose="020B0503020204020204" pitchFamily="34" charset="-122"/>
              </a:rPr>
              <a:t>Python 3.7.16 CUDA 10.1 </a:t>
            </a:r>
            <a:r>
              <a:rPr lang="en-US" altLang="zh-CN" sz="2000" b="0" i="0" dirty="0" err="1">
                <a:solidFill>
                  <a:srgbClr val="1F2328"/>
                </a:solidFill>
                <a:effectLst/>
                <a:latin typeface="微软雅黑" panose="020B0503020204020204" pitchFamily="34" charset="-122"/>
                <a:ea typeface="微软雅黑" panose="020B0503020204020204" pitchFamily="34" charset="-122"/>
              </a:rPr>
              <a:t>Pytorch</a:t>
            </a:r>
            <a:r>
              <a:rPr lang="en-US" altLang="zh-CN" sz="2000" b="0" i="0" dirty="0">
                <a:solidFill>
                  <a:srgbClr val="1F2328"/>
                </a:solidFill>
                <a:effectLst/>
                <a:latin typeface="微软雅黑" panose="020B0503020204020204" pitchFamily="34" charset="-122"/>
                <a:ea typeface="微软雅黑" panose="020B0503020204020204" pitchFamily="34" charset="-122"/>
              </a:rPr>
              <a:t> 1.7.0</a:t>
            </a:r>
          </a:p>
          <a:p>
            <a:pPr marL="342900" indent="-342900">
              <a:lnSpc>
                <a:spcPct val="125000"/>
              </a:lnSpc>
              <a:buFont typeface="+mj-lt"/>
              <a:buAutoNum type="arabicPeriod"/>
            </a:pPr>
            <a:r>
              <a:rPr lang="en-US" altLang="zh-CN" sz="2000" b="0" i="0" dirty="0" err="1">
                <a:solidFill>
                  <a:srgbClr val="1F2328"/>
                </a:solidFill>
                <a:effectLst/>
                <a:latin typeface="微软雅黑" panose="020B0503020204020204" pitchFamily="34" charset="-122"/>
                <a:ea typeface="微软雅黑" panose="020B0503020204020204" pitchFamily="34" charset="-122"/>
              </a:rPr>
              <a:t>conda</a:t>
            </a:r>
            <a:r>
              <a:rPr lang="en-US" altLang="zh-CN" sz="2000" b="0" i="0" dirty="0">
                <a:solidFill>
                  <a:srgbClr val="1F2328"/>
                </a:solidFill>
                <a:effectLst/>
                <a:latin typeface="微软雅黑" panose="020B0503020204020204" pitchFamily="34" charset="-122"/>
                <a:ea typeface="微软雅黑" panose="020B0503020204020204" pitchFamily="34" charset="-122"/>
              </a:rPr>
              <a:t> install </a:t>
            </a:r>
            <a:r>
              <a:rPr lang="en-US" altLang="zh-CN" sz="2000" b="0" i="0" dirty="0" err="1">
                <a:solidFill>
                  <a:srgbClr val="1F2328"/>
                </a:solidFill>
                <a:effectLst/>
                <a:latin typeface="微软雅黑" panose="020B0503020204020204" pitchFamily="34" charset="-122"/>
                <a:ea typeface="微软雅黑" panose="020B0503020204020204" pitchFamily="34" charset="-122"/>
              </a:rPr>
              <a:t>pytorch</a:t>
            </a:r>
            <a:r>
              <a:rPr lang="en-US" altLang="zh-CN" sz="2000" b="0" i="0" dirty="0">
                <a:solidFill>
                  <a:srgbClr val="1F2328"/>
                </a:solidFill>
                <a:effectLst/>
                <a:latin typeface="微软雅黑" panose="020B0503020204020204" pitchFamily="34" charset="-122"/>
                <a:ea typeface="微软雅黑" panose="020B0503020204020204" pitchFamily="34" charset="-122"/>
              </a:rPr>
              <a:t>==1.7.0 </a:t>
            </a:r>
            <a:r>
              <a:rPr lang="en-US" altLang="zh-CN" sz="2000" b="0" i="0" dirty="0" err="1">
                <a:solidFill>
                  <a:srgbClr val="1F2328"/>
                </a:solidFill>
                <a:effectLst/>
                <a:latin typeface="微软雅黑" panose="020B0503020204020204" pitchFamily="34" charset="-122"/>
                <a:ea typeface="微软雅黑" panose="020B0503020204020204" pitchFamily="34" charset="-122"/>
              </a:rPr>
              <a:t>torchvision</a:t>
            </a:r>
            <a:r>
              <a:rPr lang="en-US" altLang="zh-CN" sz="2000" b="0" i="0" dirty="0">
                <a:solidFill>
                  <a:srgbClr val="1F2328"/>
                </a:solidFill>
                <a:effectLst/>
                <a:latin typeface="微软雅黑" panose="020B0503020204020204" pitchFamily="34" charset="-122"/>
                <a:ea typeface="微软雅黑" panose="020B0503020204020204" pitchFamily="34" charset="-122"/>
              </a:rPr>
              <a:t>==0.8.0 </a:t>
            </a:r>
            <a:r>
              <a:rPr lang="en-US" altLang="zh-CN" sz="2000" b="0" i="0" dirty="0" err="1">
                <a:solidFill>
                  <a:srgbClr val="1F2328"/>
                </a:solidFill>
                <a:effectLst/>
                <a:latin typeface="微软雅黑" panose="020B0503020204020204" pitchFamily="34" charset="-122"/>
                <a:ea typeface="微软雅黑" panose="020B0503020204020204" pitchFamily="34" charset="-122"/>
              </a:rPr>
              <a:t>torchaudio</a:t>
            </a:r>
            <a:r>
              <a:rPr lang="en-US" altLang="zh-CN" sz="2000" b="0" i="0" dirty="0">
                <a:solidFill>
                  <a:srgbClr val="1F2328"/>
                </a:solidFill>
                <a:effectLst/>
                <a:latin typeface="微软雅黑" panose="020B0503020204020204" pitchFamily="34" charset="-122"/>
                <a:ea typeface="微软雅黑" panose="020B0503020204020204" pitchFamily="34" charset="-122"/>
              </a:rPr>
              <a:t>==0.7.0 </a:t>
            </a:r>
            <a:r>
              <a:rPr lang="en-US" altLang="zh-CN" sz="2000" b="0" i="0" dirty="0" err="1">
                <a:solidFill>
                  <a:srgbClr val="1F2328"/>
                </a:solidFill>
                <a:effectLst/>
                <a:latin typeface="微软雅黑" panose="020B0503020204020204" pitchFamily="34" charset="-122"/>
                <a:ea typeface="微软雅黑" panose="020B0503020204020204" pitchFamily="34" charset="-122"/>
              </a:rPr>
              <a:t>cudatoolkit</a:t>
            </a:r>
            <a:r>
              <a:rPr lang="en-US" altLang="zh-CN" sz="2000" b="0" i="0" dirty="0">
                <a:solidFill>
                  <a:srgbClr val="1F2328"/>
                </a:solidFill>
                <a:effectLst/>
                <a:latin typeface="微软雅黑" panose="020B0503020204020204" pitchFamily="34" charset="-122"/>
                <a:ea typeface="微软雅黑" panose="020B0503020204020204" pitchFamily="34" charset="-122"/>
              </a:rPr>
              <a:t>=10.1 -c </a:t>
            </a:r>
            <a:r>
              <a:rPr lang="en-US" altLang="zh-CN" sz="2000" b="0" i="0" dirty="0" err="1">
                <a:solidFill>
                  <a:srgbClr val="1F2328"/>
                </a:solidFill>
                <a:effectLst/>
                <a:latin typeface="微软雅黑" panose="020B0503020204020204" pitchFamily="34" charset="-122"/>
                <a:ea typeface="微软雅黑" panose="020B0503020204020204" pitchFamily="34" charset="-122"/>
              </a:rPr>
              <a:t>pytorch</a:t>
            </a:r>
            <a:endParaRPr lang="en-US" altLang="zh-CN" sz="2000" b="0" i="0" dirty="0">
              <a:solidFill>
                <a:srgbClr val="1F2328"/>
              </a:solidFill>
              <a:effectLst/>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b="0" i="0" dirty="0">
                <a:solidFill>
                  <a:srgbClr val="1F2328"/>
                </a:solidFill>
                <a:effectLst/>
                <a:latin typeface="微软雅黑" panose="020B0503020204020204" pitchFamily="34" charset="-122"/>
                <a:ea typeface="微软雅黑" panose="020B0503020204020204" pitchFamily="34" charset="-122"/>
              </a:rPr>
              <a:t>pip install </a:t>
            </a:r>
            <a:r>
              <a:rPr lang="en-US" altLang="zh-CN" sz="2000" b="0" i="0" dirty="0" err="1">
                <a:solidFill>
                  <a:srgbClr val="1F2328"/>
                </a:solidFill>
                <a:effectLst/>
                <a:latin typeface="微软雅黑" panose="020B0503020204020204" pitchFamily="34" charset="-122"/>
                <a:ea typeface="微软雅黑" panose="020B0503020204020204" pitchFamily="34" charset="-122"/>
              </a:rPr>
              <a:t>openmim</a:t>
            </a:r>
            <a:endParaRPr lang="en-US" altLang="zh-CN" sz="2000" b="0" i="0" dirty="0">
              <a:solidFill>
                <a:srgbClr val="1F2328"/>
              </a:solidFill>
              <a:effectLst/>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b="0" i="0" dirty="0" err="1">
                <a:solidFill>
                  <a:srgbClr val="1F2328"/>
                </a:solidFill>
                <a:effectLst/>
                <a:latin typeface="微软雅黑" panose="020B0503020204020204" pitchFamily="34" charset="-122"/>
                <a:ea typeface="微软雅黑" panose="020B0503020204020204" pitchFamily="34" charset="-122"/>
              </a:rPr>
              <a:t>mim</a:t>
            </a:r>
            <a:r>
              <a:rPr lang="en-US" altLang="zh-CN" sz="2000" b="0" i="0" dirty="0">
                <a:solidFill>
                  <a:srgbClr val="1F2328"/>
                </a:solidFill>
                <a:effectLst/>
                <a:latin typeface="微软雅黑" panose="020B0503020204020204" pitchFamily="34" charset="-122"/>
                <a:ea typeface="微软雅黑" panose="020B0503020204020204" pitchFamily="34" charset="-122"/>
              </a:rPr>
              <a:t> install mmcv-full==1.4.5</a:t>
            </a:r>
          </a:p>
          <a:p>
            <a:pPr marL="342900" indent="-342900">
              <a:lnSpc>
                <a:spcPct val="125000"/>
              </a:lnSpc>
              <a:buFont typeface="+mj-lt"/>
              <a:buAutoNum type="arabicPeriod"/>
            </a:pPr>
            <a:r>
              <a:rPr lang="en-US" altLang="zh-CN" sz="2000" b="0" i="0" dirty="0" err="1">
                <a:solidFill>
                  <a:srgbClr val="1F2328"/>
                </a:solidFill>
                <a:effectLst/>
                <a:latin typeface="微软雅黑" panose="020B0503020204020204" pitchFamily="34" charset="-122"/>
                <a:ea typeface="微软雅黑" panose="020B0503020204020204" pitchFamily="34" charset="-122"/>
              </a:rPr>
              <a:t>mim</a:t>
            </a:r>
            <a:r>
              <a:rPr lang="en-US" altLang="zh-CN" sz="2000" b="0" i="0" dirty="0">
                <a:solidFill>
                  <a:srgbClr val="1F2328"/>
                </a:solidFill>
                <a:effectLst/>
                <a:latin typeface="微软雅黑" panose="020B0503020204020204" pitchFamily="34" charset="-122"/>
                <a:ea typeface="微软雅黑" panose="020B0503020204020204" pitchFamily="34" charset="-122"/>
              </a:rPr>
              <a:t> install </a:t>
            </a:r>
            <a:r>
              <a:rPr lang="en-US" altLang="zh-CN" sz="2000" b="0" i="0" dirty="0" err="1">
                <a:solidFill>
                  <a:srgbClr val="1F2328"/>
                </a:solidFill>
                <a:effectLst/>
                <a:latin typeface="微软雅黑" panose="020B0503020204020204" pitchFamily="34" charset="-122"/>
                <a:ea typeface="微软雅黑" panose="020B0503020204020204" pitchFamily="34" charset="-122"/>
              </a:rPr>
              <a:t>mmcls</a:t>
            </a:r>
            <a:r>
              <a:rPr lang="en-US" altLang="zh-CN" sz="2000" b="0" i="0" dirty="0">
                <a:solidFill>
                  <a:srgbClr val="1F2328"/>
                </a:solidFill>
                <a:effectLst/>
                <a:latin typeface="微软雅黑" panose="020B0503020204020204" pitchFamily="34" charset="-122"/>
                <a:ea typeface="微软雅黑" panose="020B0503020204020204" pitchFamily="34" charset="-122"/>
              </a:rPr>
              <a:t>==0.15.0</a:t>
            </a:r>
          </a:p>
          <a:p>
            <a:pPr marL="342900" indent="-342900">
              <a:lnSpc>
                <a:spcPct val="125000"/>
              </a:lnSpc>
              <a:buFont typeface="+mj-lt"/>
              <a:buAutoNum type="arabicPeriod"/>
            </a:pPr>
            <a:r>
              <a:rPr lang="en-US" altLang="zh-CN" sz="2000" b="0" i="0" dirty="0" err="1">
                <a:solidFill>
                  <a:srgbClr val="1F2328"/>
                </a:solidFill>
                <a:effectLst/>
                <a:latin typeface="微软雅黑" panose="020B0503020204020204" pitchFamily="34" charset="-122"/>
                <a:ea typeface="微软雅黑" panose="020B0503020204020204" pitchFamily="34" charset="-122"/>
              </a:rPr>
              <a:t>mim</a:t>
            </a:r>
            <a:r>
              <a:rPr lang="en-US" altLang="zh-CN" sz="2000" b="0" i="0" dirty="0">
                <a:solidFill>
                  <a:srgbClr val="1F2328"/>
                </a:solidFill>
                <a:effectLst/>
                <a:latin typeface="微软雅黑" panose="020B0503020204020204" pitchFamily="34" charset="-122"/>
                <a:ea typeface="微软雅黑" panose="020B0503020204020204" pitchFamily="34" charset="-122"/>
              </a:rPr>
              <a:t> install </a:t>
            </a:r>
            <a:r>
              <a:rPr lang="en-US" altLang="zh-CN" sz="2000" b="0" i="0" dirty="0" err="1">
                <a:solidFill>
                  <a:srgbClr val="1F2328"/>
                </a:solidFill>
                <a:effectLst/>
                <a:latin typeface="微软雅黑" panose="020B0503020204020204" pitchFamily="34" charset="-122"/>
                <a:ea typeface="微软雅黑" panose="020B0503020204020204" pitchFamily="34" charset="-122"/>
              </a:rPr>
              <a:t>mmdet</a:t>
            </a:r>
            <a:r>
              <a:rPr lang="en-US" altLang="zh-CN" sz="2000" b="0" i="0" dirty="0">
                <a:solidFill>
                  <a:srgbClr val="1F2328"/>
                </a:solidFill>
                <a:effectLst/>
                <a:latin typeface="微软雅黑" panose="020B0503020204020204" pitchFamily="34" charset="-122"/>
                <a:ea typeface="微软雅黑" panose="020B0503020204020204" pitchFamily="34" charset="-122"/>
              </a:rPr>
              <a:t>==2.20.0</a:t>
            </a:r>
          </a:p>
          <a:p>
            <a:pPr marL="342900" indent="-342900">
              <a:lnSpc>
                <a:spcPct val="125000"/>
              </a:lnSpc>
              <a:buFont typeface="+mj-lt"/>
              <a:buAutoNum type="arabicPeriod"/>
            </a:pPr>
            <a:endParaRPr lang="en-US" altLang="zh-CN" sz="2000" dirty="0">
              <a:solidFill>
                <a:srgbClr val="1F2328"/>
              </a:solidFill>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dirty="0">
                <a:solidFill>
                  <a:srgbClr val="1F2328"/>
                </a:solidFill>
                <a:latin typeface="微软雅黑" panose="020B0503020204020204" pitchFamily="34" charset="-122"/>
                <a:ea typeface="微软雅黑" panose="020B0503020204020204" pitchFamily="34" charset="-122"/>
              </a:rPr>
              <a:t>git clone </a:t>
            </a:r>
            <a:r>
              <a:rPr lang="en-US" altLang="zh-CN" sz="2000" dirty="0">
                <a:solidFill>
                  <a:srgbClr val="1F2328"/>
                </a:solidFill>
                <a:latin typeface="微软雅黑" panose="020B0503020204020204" pitchFamily="34" charset="-122"/>
                <a:ea typeface="微软雅黑" panose="020B0503020204020204" pitchFamily="34" charset="-122"/>
                <a:hlinkClick r:id="rId3"/>
              </a:rPr>
              <a:t>https://github.com/open-mmlab/mmfewshot.git</a:t>
            </a:r>
            <a:endParaRPr lang="en-US" altLang="zh-CN" sz="2000" b="0" i="0" dirty="0">
              <a:solidFill>
                <a:srgbClr val="1F2328"/>
              </a:solidFill>
              <a:effectLst/>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b="0" i="0" dirty="0">
                <a:solidFill>
                  <a:srgbClr val="1F2328"/>
                </a:solidFill>
                <a:effectLst/>
                <a:latin typeface="微软雅黑" panose="020B0503020204020204" pitchFamily="34" charset="-122"/>
                <a:ea typeface="微软雅黑" panose="020B0503020204020204" pitchFamily="34" charset="-122"/>
              </a:rPr>
              <a:t>cd </a:t>
            </a:r>
            <a:r>
              <a:rPr lang="en-US" altLang="zh-CN" sz="2000" b="0" i="0" dirty="0" err="1">
                <a:solidFill>
                  <a:srgbClr val="1F2328"/>
                </a:solidFill>
                <a:effectLst/>
                <a:latin typeface="微软雅黑" panose="020B0503020204020204" pitchFamily="34" charset="-122"/>
                <a:ea typeface="微软雅黑" panose="020B0503020204020204" pitchFamily="34" charset="-122"/>
              </a:rPr>
              <a:t>mmfewshot</a:t>
            </a:r>
            <a:endParaRPr lang="en-US" altLang="zh-CN" sz="2000" b="0" i="0" dirty="0">
              <a:solidFill>
                <a:srgbClr val="1F2328"/>
              </a:solidFill>
              <a:effectLst/>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b="0" i="0" dirty="0">
                <a:solidFill>
                  <a:srgbClr val="1F2328"/>
                </a:solidFill>
                <a:effectLst/>
                <a:latin typeface="微软雅黑" panose="020B0503020204020204" pitchFamily="34" charset="-122"/>
                <a:ea typeface="微软雅黑" panose="020B0503020204020204" pitchFamily="34" charset="-122"/>
              </a:rPr>
              <a:t>pip install –r requirements/build</a:t>
            </a:r>
            <a:r>
              <a:rPr lang="en-US" altLang="zh-CN" sz="2000" dirty="0">
                <a:solidFill>
                  <a:srgbClr val="1F2328"/>
                </a:solidFill>
                <a:latin typeface="微软雅黑" panose="020B0503020204020204" pitchFamily="34" charset="-122"/>
                <a:ea typeface="微软雅黑" panose="020B0503020204020204" pitchFamily="34" charset="-122"/>
              </a:rPr>
              <a:t>.txt</a:t>
            </a:r>
            <a:endParaRPr lang="en-US" altLang="zh-CN" sz="2000" b="0" i="0" dirty="0">
              <a:solidFill>
                <a:srgbClr val="1F2328"/>
              </a:solidFill>
              <a:effectLst/>
              <a:latin typeface="微软雅黑" panose="020B0503020204020204" pitchFamily="34" charset="-122"/>
              <a:ea typeface="微软雅黑" panose="020B0503020204020204" pitchFamily="34" charset="-122"/>
            </a:endParaRPr>
          </a:p>
          <a:p>
            <a:pPr marL="342900" indent="-342900">
              <a:lnSpc>
                <a:spcPct val="125000"/>
              </a:lnSpc>
              <a:buFont typeface="+mj-lt"/>
              <a:buAutoNum type="arabicPeriod"/>
            </a:pPr>
            <a:r>
              <a:rPr lang="en-US" altLang="zh-CN" sz="2000" b="0" i="0" dirty="0">
                <a:solidFill>
                  <a:srgbClr val="1F2328"/>
                </a:solidFill>
                <a:effectLst/>
                <a:latin typeface="微软雅黑" panose="020B0503020204020204" pitchFamily="34" charset="-122"/>
                <a:ea typeface="微软雅黑" panose="020B0503020204020204" pitchFamily="34" charset="-122"/>
              </a:rPr>
              <a:t>pip install -v -e .</a:t>
            </a:r>
            <a:endParaRPr lang="en-US" altLang="zh-CN" sz="2000" b="1" dirty="0">
              <a:solidFill>
                <a:srgbClr val="1C6299"/>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9F558F71-3319-B4E1-76F5-5EA43395B591}"/>
              </a:ext>
            </a:extLst>
          </p:cNvPr>
          <p:cNvSpPr txBox="1"/>
          <p:nvPr/>
        </p:nvSpPr>
        <p:spPr>
          <a:xfrm>
            <a:off x="617338" y="979916"/>
            <a:ext cx="6094206" cy="461665"/>
          </a:xfrm>
          <a:prstGeom prst="rect">
            <a:avLst/>
          </a:prstGeom>
          <a:noFill/>
        </p:spPr>
        <p:txBody>
          <a:bodyPr wrap="square">
            <a:spAutoFit/>
          </a:bodyPr>
          <a:lstStyle/>
          <a:p>
            <a:r>
              <a:rPr lang="zh-CN" altLang="en-US" sz="2400" b="1" dirty="0">
                <a:solidFill>
                  <a:srgbClr val="1C6299"/>
                </a:solidFill>
                <a:latin typeface="微软雅黑" panose="020B0503020204020204" pitchFamily="34" charset="-122"/>
                <a:ea typeface="微软雅黑" panose="020B0503020204020204" pitchFamily="34" charset="-122"/>
              </a:rPr>
              <a:t>Anaconda 环境配置</a:t>
            </a:r>
          </a:p>
        </p:txBody>
      </p:sp>
    </p:spTree>
    <p:extLst>
      <p:ext uri="{BB962C8B-B14F-4D97-AF65-F5344CB8AC3E}">
        <p14:creationId xmlns:p14="http://schemas.microsoft.com/office/powerpoint/2010/main" val="217421892"/>
      </p:ext>
    </p:extLst>
  </p:cSld>
  <p:clrMapOvr>
    <a:masterClrMapping/>
  </p:clrMapOvr>
  <p:transition spd="slow" advTm="3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4BB9B-BB1C-768E-D3B2-FB637FB329E0}"/>
            </a:ext>
          </a:extLst>
        </p:cNvPr>
        <p:cNvGrpSpPr/>
        <p:nvPr/>
      </p:nvGrpSpPr>
      <p:grpSpPr>
        <a:xfrm>
          <a:off x="0" y="0"/>
          <a:ext cx="0" cy="0"/>
          <a:chOff x="0" y="0"/>
          <a:chExt cx="0" cy="0"/>
        </a:xfrm>
      </p:grpSpPr>
      <p:cxnSp>
        <p:nvCxnSpPr>
          <p:cNvPr id="51" name="直接连接符 50">
            <a:extLst>
              <a:ext uri="{FF2B5EF4-FFF2-40B4-BE49-F238E27FC236}">
                <a16:creationId xmlns:a16="http://schemas.microsoft.com/office/drawing/2014/main" id="{3A263598-7FE8-A0D0-2271-928027F5DD7C}"/>
              </a:ext>
            </a:extLst>
          </p:cNvPr>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a:extLst>
              <a:ext uri="{FF2B5EF4-FFF2-40B4-BE49-F238E27FC236}">
                <a16:creationId xmlns:a16="http://schemas.microsoft.com/office/drawing/2014/main" id="{0DA46192-8E6B-852F-8A61-5553FD13890C}"/>
              </a:ext>
            </a:extLst>
          </p:cNvPr>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a:extLst>
              <a:ext uri="{FF2B5EF4-FFF2-40B4-BE49-F238E27FC236}">
                <a16:creationId xmlns:a16="http://schemas.microsoft.com/office/drawing/2014/main" id="{AB519AA3-5CD6-AAB2-B455-A1E0C918CE7D}"/>
              </a:ext>
            </a:extLst>
          </p:cNvPr>
          <p:cNvGrpSpPr/>
          <p:nvPr/>
        </p:nvGrpSpPr>
        <p:grpSpPr>
          <a:xfrm>
            <a:off x="203760" y="159728"/>
            <a:ext cx="647578" cy="619478"/>
            <a:chOff x="178632" y="159728"/>
            <a:chExt cx="647578" cy="619478"/>
          </a:xfrm>
        </p:grpSpPr>
        <p:sp>
          <p:nvSpPr>
            <p:cNvPr id="55" name="椭圆 54">
              <a:extLst>
                <a:ext uri="{FF2B5EF4-FFF2-40B4-BE49-F238E27FC236}">
                  <a16:creationId xmlns:a16="http://schemas.microsoft.com/office/drawing/2014/main" id="{242D73CD-3B5E-061B-FE8E-0CCA1100A45F}"/>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a:extLst>
                <a:ext uri="{FF2B5EF4-FFF2-40B4-BE49-F238E27FC236}">
                  <a16:creationId xmlns:a16="http://schemas.microsoft.com/office/drawing/2014/main" id="{0340298D-EE75-896E-2F4E-DF39F9F5551B}"/>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a:extLst>
              <a:ext uri="{FF2B5EF4-FFF2-40B4-BE49-F238E27FC236}">
                <a16:creationId xmlns:a16="http://schemas.microsoft.com/office/drawing/2014/main" id="{2A49412F-231F-2E8D-555C-555ACD940223}"/>
              </a:ext>
            </a:extLst>
          </p:cNvPr>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a:extLst>
              <a:ext uri="{FF2B5EF4-FFF2-40B4-BE49-F238E27FC236}">
                <a16:creationId xmlns:a16="http://schemas.microsoft.com/office/drawing/2014/main" id="{0AEC21D6-D027-FC65-16FD-21FC1A5FF63C}"/>
              </a:ext>
            </a:extLst>
          </p:cNvPr>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FDD04464-37E4-BCD7-968B-5B38B1F15CE0}"/>
              </a:ext>
            </a:extLst>
          </p:cNvPr>
          <p:cNvSpPr txBox="1"/>
          <p:nvPr/>
        </p:nvSpPr>
        <p:spPr>
          <a:xfrm>
            <a:off x="965198" y="22970"/>
            <a:ext cx="7488991" cy="70864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代码复现</a:t>
            </a:r>
          </a:p>
        </p:txBody>
      </p:sp>
      <p:sp>
        <p:nvSpPr>
          <p:cNvPr id="5" name="文本框 4">
            <a:extLst>
              <a:ext uri="{FF2B5EF4-FFF2-40B4-BE49-F238E27FC236}">
                <a16:creationId xmlns:a16="http://schemas.microsoft.com/office/drawing/2014/main" id="{B96C6967-853C-6A3D-677D-56EA950BBAB3}"/>
              </a:ext>
            </a:extLst>
          </p:cNvPr>
          <p:cNvSpPr txBox="1"/>
          <p:nvPr/>
        </p:nvSpPr>
        <p:spPr>
          <a:xfrm>
            <a:off x="617338" y="979916"/>
            <a:ext cx="6094206" cy="461665"/>
          </a:xfrm>
          <a:prstGeom prst="rect">
            <a:avLst/>
          </a:prstGeom>
          <a:noFill/>
        </p:spPr>
        <p:txBody>
          <a:bodyPr wrap="square">
            <a:spAutoFit/>
          </a:bodyPr>
          <a:lstStyle/>
          <a:p>
            <a:r>
              <a:rPr lang="zh-CN" altLang="en-US" sz="2400" b="1" dirty="0">
                <a:solidFill>
                  <a:srgbClr val="1C6299"/>
                </a:solidFill>
                <a:latin typeface="微软雅黑" panose="020B0503020204020204" pitchFamily="34" charset="-122"/>
                <a:ea typeface="微软雅黑" panose="020B0503020204020204" pitchFamily="34" charset="-122"/>
              </a:rPr>
              <a:t>代码复现结果</a:t>
            </a:r>
          </a:p>
        </p:txBody>
      </p:sp>
      <p:pic>
        <p:nvPicPr>
          <p:cNvPr id="7" name="图片 6">
            <a:extLst>
              <a:ext uri="{FF2B5EF4-FFF2-40B4-BE49-F238E27FC236}">
                <a16:creationId xmlns:a16="http://schemas.microsoft.com/office/drawing/2014/main" id="{1AB7ADC0-CDC3-2CD7-EB1A-414E705B4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3061"/>
            <a:ext cx="8795910" cy="4711931"/>
          </a:xfrm>
          <a:prstGeom prst="rect">
            <a:avLst/>
          </a:prstGeom>
        </p:spPr>
      </p:pic>
      <p:pic>
        <p:nvPicPr>
          <p:cNvPr id="3" name="图片 2">
            <a:extLst>
              <a:ext uri="{FF2B5EF4-FFF2-40B4-BE49-F238E27FC236}">
                <a16:creationId xmlns:a16="http://schemas.microsoft.com/office/drawing/2014/main" id="{EB60CA0C-CE17-9B65-B34A-764C5AEDD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135" y="771287"/>
            <a:ext cx="5672866" cy="5812362"/>
          </a:xfrm>
          <a:prstGeom prst="rect">
            <a:avLst/>
          </a:prstGeom>
        </p:spPr>
      </p:pic>
    </p:spTree>
    <p:extLst>
      <p:ext uri="{BB962C8B-B14F-4D97-AF65-F5344CB8AC3E}">
        <p14:creationId xmlns:p14="http://schemas.microsoft.com/office/powerpoint/2010/main" val="2436512967"/>
      </p:ext>
    </p:extLst>
  </p:cSld>
  <p:clrMapOvr>
    <a:masterClrMapping/>
  </p:clrMapOvr>
  <p:transition spd="slow" advTm="3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4BA29-BF5F-C740-7E64-C790CCA6175B}"/>
            </a:ext>
          </a:extLst>
        </p:cNvPr>
        <p:cNvGrpSpPr/>
        <p:nvPr/>
      </p:nvGrpSpPr>
      <p:grpSpPr>
        <a:xfrm>
          <a:off x="0" y="0"/>
          <a:ext cx="0" cy="0"/>
          <a:chOff x="0" y="0"/>
          <a:chExt cx="0" cy="0"/>
        </a:xfrm>
      </p:grpSpPr>
      <p:cxnSp>
        <p:nvCxnSpPr>
          <p:cNvPr id="51" name="直接连接符 50">
            <a:extLst>
              <a:ext uri="{FF2B5EF4-FFF2-40B4-BE49-F238E27FC236}">
                <a16:creationId xmlns:a16="http://schemas.microsoft.com/office/drawing/2014/main" id="{63AC5B41-9DD4-79B8-8FE2-8FF0C3EF83FD}"/>
              </a:ext>
            </a:extLst>
          </p:cNvPr>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a:extLst>
              <a:ext uri="{FF2B5EF4-FFF2-40B4-BE49-F238E27FC236}">
                <a16:creationId xmlns:a16="http://schemas.microsoft.com/office/drawing/2014/main" id="{B299BD05-7E0B-AD0C-AAB2-6090949E8824}"/>
              </a:ext>
            </a:extLst>
          </p:cNvPr>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a:extLst>
              <a:ext uri="{FF2B5EF4-FFF2-40B4-BE49-F238E27FC236}">
                <a16:creationId xmlns:a16="http://schemas.microsoft.com/office/drawing/2014/main" id="{72897A6F-A779-92D7-8393-98C9397974D1}"/>
              </a:ext>
            </a:extLst>
          </p:cNvPr>
          <p:cNvGrpSpPr/>
          <p:nvPr/>
        </p:nvGrpSpPr>
        <p:grpSpPr>
          <a:xfrm>
            <a:off x="203760" y="159728"/>
            <a:ext cx="647578" cy="619478"/>
            <a:chOff x="178632" y="159728"/>
            <a:chExt cx="647578" cy="619478"/>
          </a:xfrm>
        </p:grpSpPr>
        <p:sp>
          <p:nvSpPr>
            <p:cNvPr id="55" name="椭圆 54">
              <a:extLst>
                <a:ext uri="{FF2B5EF4-FFF2-40B4-BE49-F238E27FC236}">
                  <a16:creationId xmlns:a16="http://schemas.microsoft.com/office/drawing/2014/main" id="{AAA9607C-AA46-E79E-4044-C3243016391A}"/>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a:extLst>
                <a:ext uri="{FF2B5EF4-FFF2-40B4-BE49-F238E27FC236}">
                  <a16:creationId xmlns:a16="http://schemas.microsoft.com/office/drawing/2014/main" id="{90992B25-1C04-8CF5-547E-EEFEBB8F8754}"/>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a:extLst>
              <a:ext uri="{FF2B5EF4-FFF2-40B4-BE49-F238E27FC236}">
                <a16:creationId xmlns:a16="http://schemas.microsoft.com/office/drawing/2014/main" id="{067E49DF-E8B0-7205-3C03-5614BDC3F09F}"/>
              </a:ext>
            </a:extLst>
          </p:cNvPr>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a:extLst>
              <a:ext uri="{FF2B5EF4-FFF2-40B4-BE49-F238E27FC236}">
                <a16:creationId xmlns:a16="http://schemas.microsoft.com/office/drawing/2014/main" id="{18B74ACC-D040-EB57-5092-D54C540639BD}"/>
              </a:ext>
            </a:extLst>
          </p:cNvPr>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57C7263E-4FB8-860B-3123-394D2636D960}"/>
              </a:ext>
            </a:extLst>
          </p:cNvPr>
          <p:cNvSpPr txBox="1"/>
          <p:nvPr/>
        </p:nvSpPr>
        <p:spPr>
          <a:xfrm>
            <a:off x="965198" y="22970"/>
            <a:ext cx="7488991" cy="70864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代码复现</a:t>
            </a:r>
          </a:p>
        </p:txBody>
      </p:sp>
      <p:sp>
        <p:nvSpPr>
          <p:cNvPr id="5" name="文本框 4">
            <a:extLst>
              <a:ext uri="{FF2B5EF4-FFF2-40B4-BE49-F238E27FC236}">
                <a16:creationId xmlns:a16="http://schemas.microsoft.com/office/drawing/2014/main" id="{95F8B319-CF3B-3AFD-3D1E-61388E431C72}"/>
              </a:ext>
            </a:extLst>
          </p:cNvPr>
          <p:cNvSpPr txBox="1"/>
          <p:nvPr/>
        </p:nvSpPr>
        <p:spPr>
          <a:xfrm>
            <a:off x="617338" y="979916"/>
            <a:ext cx="6094206" cy="461665"/>
          </a:xfrm>
          <a:prstGeom prst="rect">
            <a:avLst/>
          </a:prstGeom>
          <a:noFill/>
        </p:spPr>
        <p:txBody>
          <a:bodyPr wrap="square">
            <a:spAutoFit/>
          </a:bodyPr>
          <a:lstStyle/>
          <a:p>
            <a:r>
              <a:rPr lang="zh-CN" altLang="en-US" sz="2400" b="1" dirty="0">
                <a:solidFill>
                  <a:srgbClr val="1C6299"/>
                </a:solidFill>
                <a:latin typeface="微软雅黑" panose="020B0503020204020204" pitchFamily="34" charset="-122"/>
                <a:ea typeface="微软雅黑" panose="020B0503020204020204" pitchFamily="34" charset="-122"/>
              </a:rPr>
              <a:t>代码复现结果</a:t>
            </a:r>
          </a:p>
        </p:txBody>
      </p:sp>
      <p:pic>
        <p:nvPicPr>
          <p:cNvPr id="9" name="图片 8">
            <a:extLst>
              <a:ext uri="{FF2B5EF4-FFF2-40B4-BE49-F238E27FC236}">
                <a16:creationId xmlns:a16="http://schemas.microsoft.com/office/drawing/2014/main" id="{D3E3C456-10AF-7AFD-EDFC-0CB5DFB3B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6045"/>
            <a:ext cx="9038284" cy="4843955"/>
          </a:xfrm>
          <a:prstGeom prst="rect">
            <a:avLst/>
          </a:prstGeom>
        </p:spPr>
      </p:pic>
      <p:pic>
        <p:nvPicPr>
          <p:cNvPr id="4" name="图片 3">
            <a:extLst>
              <a:ext uri="{FF2B5EF4-FFF2-40B4-BE49-F238E27FC236}">
                <a16:creationId xmlns:a16="http://schemas.microsoft.com/office/drawing/2014/main" id="{4FE84EB1-2491-7DE7-82A9-A40DCDAC5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750253"/>
            <a:ext cx="6096000" cy="4742687"/>
          </a:xfrm>
          <a:prstGeom prst="rect">
            <a:avLst/>
          </a:prstGeom>
        </p:spPr>
      </p:pic>
    </p:spTree>
    <p:extLst>
      <p:ext uri="{BB962C8B-B14F-4D97-AF65-F5344CB8AC3E}">
        <p14:creationId xmlns:p14="http://schemas.microsoft.com/office/powerpoint/2010/main" val="1111103716"/>
      </p:ext>
    </p:extLst>
  </p:cSld>
  <p:clrMapOvr>
    <a:masterClrMapping/>
  </p:clrMapOvr>
  <p:transition spd="slow" advTm="3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9" y="2546578"/>
            <a:ext cx="12191331" cy="1838567"/>
          </a:xfrm>
          <a:prstGeom prst="rect">
            <a:avLst/>
          </a:prstGeom>
          <a:solidFill>
            <a:srgbClr val="1C6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8" name="文本框 7"/>
          <p:cNvSpPr txBox="1"/>
          <p:nvPr/>
        </p:nvSpPr>
        <p:spPr>
          <a:xfrm>
            <a:off x="3703873" y="2705725"/>
            <a:ext cx="4784253" cy="1446550"/>
          </a:xfrm>
          <a:prstGeom prst="rect">
            <a:avLst/>
          </a:prstGeom>
          <a:noFill/>
        </p:spPr>
        <p:txBody>
          <a:bodyPr wrap="square" rtlCol="0">
            <a:spAutoFit/>
          </a:bodyPr>
          <a:lstStyle/>
          <a:p>
            <a:pPr algn="ctr" eaLnBrk="1" hangingPunct="1">
              <a:defRPr/>
            </a:pPr>
            <a:r>
              <a:rPr lang="en-US" altLang="zh-CN" sz="8800" b="1" dirty="0">
                <a:solidFill>
                  <a:schemeClr val="bg1"/>
                </a:solidFill>
                <a:latin typeface="Times New Roman" panose="02020603050405020304" pitchFamily="18" charset="0"/>
                <a:cs typeface="Times New Roman" panose="02020603050405020304" pitchFamily="18" charset="0"/>
              </a:rPr>
              <a:t>Thanks</a:t>
            </a:r>
            <a:endParaRPr lang="zh-CN" altLang="en-US" sz="8800" b="1" dirty="0">
              <a:solidFill>
                <a:schemeClr val="bg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50FFC67-8645-C4FA-4F08-BE3DB961FB23}"/>
              </a:ext>
            </a:extLst>
          </p:cNvPr>
          <p:cNvSpPr txBox="1"/>
          <p:nvPr/>
        </p:nvSpPr>
        <p:spPr>
          <a:xfrm>
            <a:off x="4458752" y="5113842"/>
            <a:ext cx="3579462" cy="1135054"/>
          </a:xfrm>
          <a:prstGeom prst="rect">
            <a:avLst/>
          </a:prstGeom>
          <a:noFill/>
        </p:spPr>
        <p:txBody>
          <a:bodyPr wrap="square" rtlCol="0">
            <a:spAutoFit/>
          </a:bodyPr>
          <a:lstStyle/>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汇报人：徐大川</a:t>
            </a:r>
            <a:endParaRPr lang="en-US" altLang="zh-CN" sz="2400" b="1" dirty="0">
              <a:solidFill>
                <a:srgbClr val="1C6299"/>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1C6299"/>
                </a:solidFill>
                <a:latin typeface="微软雅黑" panose="020B0503020204020204" pitchFamily="34" charset="-122"/>
                <a:ea typeface="微软雅黑" panose="020B0503020204020204" pitchFamily="34" charset="-122"/>
              </a:rPr>
              <a:t>汇报日期：</a:t>
            </a:r>
            <a:r>
              <a:rPr lang="en-US" altLang="zh-CN" sz="2400" b="1" dirty="0">
                <a:solidFill>
                  <a:srgbClr val="1C6299"/>
                </a:solidFill>
                <a:latin typeface="微软雅黑" panose="020B0503020204020204" pitchFamily="34" charset="-122"/>
                <a:ea typeface="微软雅黑" panose="020B0503020204020204" pitchFamily="34" charset="-122"/>
              </a:rPr>
              <a:t>2024.02.20</a:t>
            </a:r>
            <a:endParaRPr lang="zh-CN" altLang="en-US" sz="2400" b="1" dirty="0">
              <a:solidFill>
                <a:srgbClr val="1C629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719292"/>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形 10"/>
          <p:cNvPicPr>
            <a:picLocks noChangeAspect="1"/>
          </p:cNvPicPr>
          <p:nvPr/>
        </p:nvPicPr>
        <p:blipFill>
          <a:blip r:embed="rId3"/>
          <a:stretch>
            <a:fillRect/>
          </a:stretch>
        </p:blipFill>
        <p:spPr>
          <a:xfrm>
            <a:off x="10261601" y="174280"/>
            <a:ext cx="1257299" cy="396000"/>
          </a:xfrm>
          <a:prstGeom prst="rect">
            <a:avLst/>
          </a:prstGeom>
        </p:spPr>
      </p:pic>
      <p:sp>
        <p:nvSpPr>
          <p:cNvPr id="17" name="文本框 16"/>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18" name="矩形 17"/>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任意多边形: 形状 20"/>
          <p:cNvSpPr/>
          <p:nvPr/>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solidFill>
            <a:srgbClr val="1C6299"/>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 name="图片 2">
            <a:extLst>
              <a:ext uri="{FF2B5EF4-FFF2-40B4-BE49-F238E27FC236}">
                <a16:creationId xmlns:a16="http://schemas.microsoft.com/office/drawing/2014/main" id="{16A67096-646A-8E13-F98C-0909CC9811A3}"/>
              </a:ext>
            </a:extLst>
          </p:cNvPr>
          <p:cNvPicPr>
            <a:picLocks noChangeAspect="1"/>
          </p:cNvPicPr>
          <p:nvPr/>
        </p:nvPicPr>
        <p:blipFill>
          <a:blip r:embed="rId4"/>
          <a:stretch>
            <a:fillRect/>
          </a:stretch>
        </p:blipFill>
        <p:spPr>
          <a:xfrm>
            <a:off x="0" y="1443210"/>
            <a:ext cx="12192000" cy="3971580"/>
          </a:xfrm>
          <a:prstGeom prst="rect">
            <a:avLst/>
          </a:prstGeom>
        </p:spPr>
      </p:pic>
    </p:spTree>
    <p:extLst>
      <p:ext uri="{BB962C8B-B14F-4D97-AF65-F5344CB8AC3E}">
        <p14:creationId xmlns:p14="http://schemas.microsoft.com/office/powerpoint/2010/main" val="2303649534"/>
      </p:ext>
    </p:extLst>
  </p:cSld>
  <p:clrMapOvr>
    <a:masterClrMapping/>
  </p:clrMapOvr>
  <p:transition spd="slow" advTm="300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目标检测</a:t>
            </a:r>
          </a:p>
        </p:txBody>
      </p:sp>
      <p:sp>
        <p:nvSpPr>
          <p:cNvPr id="3" name="文本框 2">
            <a:extLst>
              <a:ext uri="{FF2B5EF4-FFF2-40B4-BE49-F238E27FC236}">
                <a16:creationId xmlns:a16="http://schemas.microsoft.com/office/drawing/2014/main" id="{A433C52A-3A68-D636-D65D-D50DF2E4AF5B}"/>
              </a:ext>
            </a:extLst>
          </p:cNvPr>
          <p:cNvSpPr txBox="1"/>
          <p:nvPr/>
        </p:nvSpPr>
        <p:spPr>
          <a:xfrm>
            <a:off x="660400" y="964973"/>
            <a:ext cx="10604500" cy="1422954"/>
          </a:xfrm>
          <a:prstGeom prst="rect">
            <a:avLst/>
          </a:prstGeom>
          <a:noFill/>
          <a:ln>
            <a:solidFill>
              <a:schemeClr val="tx1"/>
            </a:solidFill>
            <a:prstDash val="dash"/>
          </a:ln>
        </p:spPr>
        <p:txBody>
          <a:bodyPr wrap="square" rtlCol="0">
            <a:spAutoFit/>
          </a:bodyPr>
          <a:lstStyle/>
          <a:p>
            <a:pPr algn="just">
              <a:lnSpc>
                <a:spcPct val="150000"/>
              </a:lnSpc>
            </a:pPr>
            <a:r>
              <a:rPr lang="zh-CN" altLang="en-US" sz="2000" b="1" dirty="0">
                <a:solidFill>
                  <a:srgbClr val="1C6299"/>
                </a:solidFill>
                <a:latin typeface="微软雅黑" panose="020B0503020204020204" pitchFamily="34" charset="-122"/>
                <a:ea typeface="微软雅黑" panose="020B0503020204020204" pitchFamily="34" charset="-122"/>
              </a:rPr>
              <a:t>什么是目标检测？</a:t>
            </a:r>
            <a:endParaRPr lang="en-US" altLang="zh-CN" sz="2000" b="1" dirty="0">
              <a:solidFill>
                <a:srgbClr val="1C6299"/>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目标检测（</a:t>
            </a:r>
            <a:r>
              <a:rPr lang="en-US" altLang="zh-CN" sz="2000" dirty="0">
                <a:latin typeface="微软雅黑" panose="020B0503020204020204" pitchFamily="34" charset="-122"/>
                <a:ea typeface="微软雅黑" panose="020B0503020204020204" pitchFamily="34" charset="-122"/>
              </a:rPr>
              <a:t>Object Detection</a:t>
            </a:r>
            <a:r>
              <a:rPr lang="zh-CN" altLang="en-US" sz="2000" dirty="0">
                <a:latin typeface="微软雅黑" panose="020B0503020204020204" pitchFamily="34" charset="-122"/>
                <a:ea typeface="微软雅黑" panose="020B0503020204020204" pitchFamily="34" charset="-122"/>
              </a:rPr>
              <a:t>）的任务是找出图像中所有感兴趣的目标（物体），确定它们的类别和位置。</a:t>
            </a:r>
            <a:endParaRPr lang="en-US" altLang="zh-CN"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22D1D04-63BA-05B1-C078-89AE5B4DE8A7}"/>
              </a:ext>
            </a:extLst>
          </p:cNvPr>
          <p:cNvSpPr txBox="1"/>
          <p:nvPr/>
        </p:nvSpPr>
        <p:spPr>
          <a:xfrm>
            <a:off x="660400" y="2971015"/>
            <a:ext cx="2777626" cy="2346283"/>
          </a:xfrm>
          <a:prstGeom prst="rect">
            <a:avLst/>
          </a:prstGeom>
          <a:noFill/>
          <a:ln>
            <a:solidFill>
              <a:schemeClr val="tx1"/>
            </a:solidFill>
            <a:prstDash val="dash"/>
          </a:ln>
        </p:spPr>
        <p:txBody>
          <a:bodyPr wrap="square" rtlCol="0">
            <a:spAutoFit/>
          </a:bodyPr>
          <a:lstStyle/>
          <a:p>
            <a:pPr algn="just">
              <a:lnSpc>
                <a:spcPct val="150000"/>
              </a:lnSpc>
            </a:pPr>
            <a:r>
              <a:rPr lang="zh-CN" altLang="en-US" sz="2000" b="1" dirty="0">
                <a:solidFill>
                  <a:srgbClr val="1C6299"/>
                </a:solidFill>
                <a:latin typeface="微软雅黑" panose="020B0503020204020204" pitchFamily="34" charset="-122"/>
                <a:ea typeface="微软雅黑" panose="020B0503020204020204" pitchFamily="34" charset="-122"/>
              </a:rPr>
              <a:t>目标检测的主要任务：</a:t>
            </a:r>
            <a:endParaRPr lang="en-US" altLang="zh-CN" sz="2000" b="1" dirty="0">
              <a:solidFill>
                <a:srgbClr val="1C6299"/>
              </a:solidFill>
              <a:latin typeface="微软雅黑" panose="020B0503020204020204" pitchFamily="34" charset="-122"/>
              <a:ea typeface="微软雅黑" panose="020B0503020204020204" pitchFamily="34" charset="-122"/>
            </a:endParaRPr>
          </a:p>
          <a:p>
            <a:pPr algn="just">
              <a:lnSpc>
                <a:spcPct val="150000"/>
              </a:lnSpc>
            </a:pPr>
            <a:r>
              <a:rPr lang="zh-CN" altLang="en-US" sz="2000" dirty="0">
                <a:latin typeface="微软雅黑" panose="020B0503020204020204" pitchFamily="34" charset="-122"/>
                <a:ea typeface="微软雅黑" panose="020B0503020204020204" pitchFamily="34" charset="-122"/>
              </a:rPr>
              <a:t>分类</a:t>
            </a:r>
            <a:r>
              <a:rPr lang="en-US" altLang="zh-CN" sz="2000" dirty="0">
                <a:latin typeface="微软雅黑" panose="020B0503020204020204" pitchFamily="34" charset="-122"/>
                <a:ea typeface="微软雅黑" panose="020B0503020204020204" pitchFamily="34" charset="-122"/>
              </a:rPr>
              <a:t>-Classification</a:t>
            </a:r>
          </a:p>
          <a:p>
            <a:pPr algn="just">
              <a:lnSpc>
                <a:spcPct val="150000"/>
              </a:lnSpc>
            </a:pPr>
            <a:r>
              <a:rPr lang="zh-CN" altLang="en-US" sz="2000" dirty="0">
                <a:latin typeface="微软雅黑" panose="020B0503020204020204" pitchFamily="34" charset="-122"/>
                <a:ea typeface="微软雅黑" panose="020B0503020204020204" pitchFamily="34" charset="-122"/>
              </a:rPr>
              <a:t>定位</a:t>
            </a:r>
            <a:r>
              <a:rPr lang="en-US" altLang="zh-CN" sz="2000" dirty="0">
                <a:latin typeface="微软雅黑" panose="020B0503020204020204" pitchFamily="34" charset="-122"/>
                <a:ea typeface="微软雅黑" panose="020B0503020204020204" pitchFamily="34" charset="-122"/>
              </a:rPr>
              <a:t>-Location</a:t>
            </a:r>
          </a:p>
          <a:p>
            <a:pPr algn="just">
              <a:lnSpc>
                <a:spcPct val="150000"/>
              </a:lnSpc>
            </a:pPr>
            <a:r>
              <a:rPr lang="zh-CN" altLang="en-US" sz="2000" dirty="0">
                <a:latin typeface="微软雅黑" panose="020B0503020204020204" pitchFamily="34" charset="-122"/>
                <a:ea typeface="微软雅黑" panose="020B0503020204020204" pitchFamily="34" charset="-122"/>
              </a:rPr>
              <a:t>检测</a:t>
            </a:r>
            <a:r>
              <a:rPr lang="en-US" altLang="zh-CN" sz="2000" dirty="0">
                <a:latin typeface="微软雅黑" panose="020B0503020204020204" pitchFamily="34" charset="-122"/>
                <a:ea typeface="微软雅黑" panose="020B0503020204020204" pitchFamily="34" charset="-122"/>
              </a:rPr>
              <a:t>-Detection</a:t>
            </a:r>
          </a:p>
          <a:p>
            <a:pPr algn="just">
              <a:lnSpc>
                <a:spcPct val="150000"/>
              </a:lnSpc>
            </a:pPr>
            <a:r>
              <a:rPr lang="zh-CN" altLang="en-US" sz="2000" dirty="0">
                <a:latin typeface="微软雅黑" panose="020B0503020204020204" pitchFamily="34" charset="-122"/>
                <a:ea typeface="微软雅黑" panose="020B0503020204020204" pitchFamily="34" charset="-122"/>
              </a:rPr>
              <a:t>分割</a:t>
            </a:r>
            <a:r>
              <a:rPr lang="en-US" altLang="zh-CN" sz="2000" dirty="0">
                <a:latin typeface="微软雅黑" panose="020B0503020204020204" pitchFamily="34" charset="-122"/>
                <a:ea typeface="微软雅黑" panose="020B0503020204020204" pitchFamily="34" charset="-122"/>
              </a:rPr>
              <a:t>-Segmentation</a:t>
            </a:r>
          </a:p>
        </p:txBody>
      </p:sp>
      <p:pic>
        <p:nvPicPr>
          <p:cNvPr id="5" name="图片 4">
            <a:extLst>
              <a:ext uri="{FF2B5EF4-FFF2-40B4-BE49-F238E27FC236}">
                <a16:creationId xmlns:a16="http://schemas.microsoft.com/office/drawing/2014/main" id="{0A53EF40-9D71-C6BA-973B-BD7461DA6962}"/>
              </a:ext>
            </a:extLst>
          </p:cNvPr>
          <p:cNvPicPr>
            <a:picLocks noChangeAspect="1"/>
          </p:cNvPicPr>
          <p:nvPr/>
        </p:nvPicPr>
        <p:blipFill>
          <a:blip r:embed="rId3"/>
          <a:stretch>
            <a:fillRect/>
          </a:stretch>
        </p:blipFill>
        <p:spPr>
          <a:xfrm>
            <a:off x="3532305" y="2510453"/>
            <a:ext cx="7732595" cy="3267409"/>
          </a:xfrm>
          <a:prstGeom prst="rect">
            <a:avLst/>
          </a:prstGeom>
        </p:spPr>
      </p:pic>
    </p:spTree>
    <p:extLst>
      <p:ext uri="{BB962C8B-B14F-4D97-AF65-F5344CB8AC3E}">
        <p14:creationId xmlns:p14="http://schemas.microsoft.com/office/powerpoint/2010/main" val="2713668289"/>
      </p:ext>
    </p:extLst>
  </p:cSld>
  <p:clrMapOvr>
    <a:masterClrMapping/>
  </p:clrMapOvr>
  <p:transition spd="slow" advTm="3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目标检测原理</a:t>
            </a:r>
          </a:p>
        </p:txBody>
      </p:sp>
      <p:sp>
        <p:nvSpPr>
          <p:cNvPr id="3" name="文本框 2">
            <a:extLst>
              <a:ext uri="{FF2B5EF4-FFF2-40B4-BE49-F238E27FC236}">
                <a16:creationId xmlns:a16="http://schemas.microsoft.com/office/drawing/2014/main" id="{A433C52A-3A68-D636-D65D-D50DF2E4AF5B}"/>
              </a:ext>
            </a:extLst>
          </p:cNvPr>
          <p:cNvSpPr txBox="1"/>
          <p:nvPr/>
        </p:nvSpPr>
        <p:spPr>
          <a:xfrm>
            <a:off x="0" y="1638453"/>
            <a:ext cx="4335333" cy="1446550"/>
          </a:xfrm>
          <a:prstGeom prst="rect">
            <a:avLst/>
          </a:prstGeom>
          <a:noFill/>
          <a:ln>
            <a:noFill/>
            <a:prstDash val="dash"/>
          </a:ln>
        </p:spPr>
        <p:txBody>
          <a:bodyPr wrap="square" rtlCol="0">
            <a:spAutoFit/>
          </a:bodyPr>
          <a:lstStyle/>
          <a:p>
            <a:pPr algn="l">
              <a:spcAft>
                <a:spcPts val="1200"/>
              </a:spcAft>
            </a:pPr>
            <a:r>
              <a:rPr lang="en-US" altLang="zh-CN" sz="2000" b="1" i="0" dirty="0">
                <a:effectLst/>
                <a:latin typeface="微软雅黑" panose="020B0503020204020204" pitchFamily="34" charset="-122"/>
                <a:ea typeface="微软雅黑" panose="020B0503020204020204" pitchFamily="34" charset="-122"/>
              </a:rPr>
              <a:t>Tow Stage</a:t>
            </a:r>
          </a:p>
          <a:p>
            <a:pPr algn="l"/>
            <a:r>
              <a:rPr lang="zh-CN" altLang="en-US" sz="2000" b="0" i="0" dirty="0">
                <a:effectLst/>
                <a:latin typeface="微软雅黑" panose="020B0503020204020204" pitchFamily="34" charset="-122"/>
                <a:ea typeface="微软雅黑" panose="020B0503020204020204" pitchFamily="34" charset="-122"/>
              </a:rPr>
              <a:t>特征提取 </a:t>
            </a:r>
            <a:r>
              <a:rPr lang="en-US" altLang="zh-CN" sz="2000" b="0" i="0" dirty="0">
                <a:effectLst/>
                <a:latin typeface="微软雅黑" panose="020B0503020204020204" pitchFamily="34" charset="-122"/>
                <a:ea typeface="微软雅黑" panose="020B0503020204020204" pitchFamily="34" charset="-122"/>
              </a:rPr>
              <a:t>--&gt; </a:t>
            </a:r>
            <a:r>
              <a:rPr lang="zh-CN" altLang="en-US" sz="2000" b="0" i="0" dirty="0">
                <a:effectLst/>
                <a:latin typeface="微软雅黑" panose="020B0503020204020204" pitchFamily="34" charset="-122"/>
                <a:ea typeface="微软雅黑" panose="020B0503020204020204" pitchFamily="34" charset="-122"/>
              </a:rPr>
              <a:t>生成</a:t>
            </a:r>
            <a:r>
              <a:rPr lang="en-US" altLang="zh-CN" sz="2000" b="0" i="0" dirty="0">
                <a:effectLst/>
                <a:latin typeface="微软雅黑" panose="020B0503020204020204" pitchFamily="34" charset="-122"/>
                <a:ea typeface="微软雅黑" panose="020B0503020204020204" pitchFamily="34" charset="-122"/>
              </a:rPr>
              <a:t>Region Proposal        	  --&gt; </a:t>
            </a:r>
            <a:r>
              <a:rPr lang="zh-CN" altLang="en-US" sz="2000" b="0" i="0" dirty="0">
                <a:effectLst/>
                <a:latin typeface="微软雅黑" panose="020B0503020204020204" pitchFamily="34" charset="-122"/>
                <a:ea typeface="微软雅黑" panose="020B0503020204020204" pitchFamily="34" charset="-122"/>
              </a:rPr>
              <a:t>分类</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定位回归</a:t>
            </a:r>
            <a:endParaRPr lang="en-US" altLang="zh-CN" sz="2000" b="0" i="0" dirty="0">
              <a:effectLst/>
              <a:latin typeface="微软雅黑" panose="020B0503020204020204" pitchFamily="34" charset="-122"/>
              <a:ea typeface="微软雅黑" panose="020B0503020204020204" pitchFamily="34" charset="-122"/>
            </a:endParaRPr>
          </a:p>
          <a:p>
            <a:pPr algn="l"/>
            <a:r>
              <a:rPr lang="pt-BR" altLang="zh-CN" b="0" i="0" dirty="0">
                <a:solidFill>
                  <a:srgbClr val="4D4D4D"/>
                </a:solidFill>
                <a:effectLst/>
                <a:latin typeface="微软雅黑" panose="020B0503020204020204" pitchFamily="34" charset="-122"/>
                <a:ea typeface="微软雅黑" panose="020B0503020204020204" pitchFamily="34" charset="-122"/>
              </a:rPr>
              <a:t>R-CNN</a:t>
            </a:r>
            <a:r>
              <a:rPr lang="en-US" altLang="zh-CN"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latin typeface="微软雅黑" panose="020B0503020204020204" pitchFamily="34" charset="-122"/>
                <a:ea typeface="微软雅黑" panose="020B0503020204020204" pitchFamily="34" charset="-122"/>
              </a:rPr>
              <a:t> </a:t>
            </a:r>
            <a:r>
              <a:rPr lang="pt-BR" altLang="zh-CN" b="0" i="0" dirty="0">
                <a:solidFill>
                  <a:srgbClr val="4D4D4D"/>
                </a:solidFill>
                <a:effectLst/>
                <a:latin typeface="微软雅黑" panose="020B0503020204020204" pitchFamily="34" charset="-122"/>
                <a:ea typeface="微软雅黑" panose="020B0503020204020204" pitchFamily="34" charset="-122"/>
              </a:rPr>
              <a:t>SPP-Net</a:t>
            </a:r>
            <a:r>
              <a:rPr lang="en-US" altLang="zh-CN"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latin typeface="微软雅黑" panose="020B0503020204020204" pitchFamily="34" charset="-122"/>
                <a:ea typeface="微软雅黑" panose="020B0503020204020204" pitchFamily="34" charset="-122"/>
              </a:rPr>
              <a:t> </a:t>
            </a:r>
            <a:r>
              <a:rPr lang="pt-BR" altLang="zh-CN" b="0" i="0" dirty="0">
                <a:solidFill>
                  <a:srgbClr val="4D4D4D"/>
                </a:solidFill>
                <a:effectLst/>
                <a:latin typeface="微软雅黑" panose="020B0503020204020204" pitchFamily="34" charset="-122"/>
                <a:ea typeface="微软雅黑" panose="020B0503020204020204" pitchFamily="34" charset="-122"/>
              </a:rPr>
              <a:t>Faster R-CNN etc.</a:t>
            </a:r>
            <a:endParaRPr lang="zh-CN" altLang="en-US" b="0" i="0" dirty="0">
              <a:effectLst/>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B00E712-0C5C-ED8B-2401-5310CBB8BB88}"/>
              </a:ext>
            </a:extLst>
          </p:cNvPr>
          <p:cNvPicPr>
            <a:picLocks noChangeAspect="1"/>
          </p:cNvPicPr>
          <p:nvPr/>
        </p:nvPicPr>
        <p:blipFill>
          <a:blip r:embed="rId3"/>
          <a:stretch>
            <a:fillRect/>
          </a:stretch>
        </p:blipFill>
        <p:spPr>
          <a:xfrm>
            <a:off x="4173968" y="872779"/>
            <a:ext cx="7885355" cy="2977899"/>
          </a:xfrm>
          <a:prstGeom prst="rect">
            <a:avLst/>
          </a:prstGeom>
        </p:spPr>
      </p:pic>
      <p:pic>
        <p:nvPicPr>
          <p:cNvPr id="5" name="图片 4">
            <a:extLst>
              <a:ext uri="{FF2B5EF4-FFF2-40B4-BE49-F238E27FC236}">
                <a16:creationId xmlns:a16="http://schemas.microsoft.com/office/drawing/2014/main" id="{0EDC0094-03DF-2BB7-5E56-184F65680074}"/>
              </a:ext>
            </a:extLst>
          </p:cNvPr>
          <p:cNvPicPr>
            <a:picLocks noChangeAspect="1"/>
          </p:cNvPicPr>
          <p:nvPr/>
        </p:nvPicPr>
        <p:blipFill>
          <a:blip r:embed="rId4"/>
          <a:stretch>
            <a:fillRect/>
          </a:stretch>
        </p:blipFill>
        <p:spPr>
          <a:xfrm>
            <a:off x="4173968" y="4249556"/>
            <a:ext cx="7885355" cy="1735665"/>
          </a:xfrm>
          <a:prstGeom prst="rect">
            <a:avLst/>
          </a:prstGeom>
        </p:spPr>
      </p:pic>
      <p:sp>
        <p:nvSpPr>
          <p:cNvPr id="8" name="文本框 7">
            <a:extLst>
              <a:ext uri="{FF2B5EF4-FFF2-40B4-BE49-F238E27FC236}">
                <a16:creationId xmlns:a16="http://schemas.microsoft.com/office/drawing/2014/main" id="{50A1D2CB-796F-BB52-B721-53BEB6AB3FFA}"/>
              </a:ext>
            </a:extLst>
          </p:cNvPr>
          <p:cNvSpPr txBox="1"/>
          <p:nvPr/>
        </p:nvSpPr>
        <p:spPr>
          <a:xfrm>
            <a:off x="0" y="4372726"/>
            <a:ext cx="4173968" cy="1477328"/>
          </a:xfrm>
          <a:prstGeom prst="rect">
            <a:avLst/>
          </a:prstGeom>
          <a:noFill/>
        </p:spPr>
        <p:txBody>
          <a:bodyPr wrap="square">
            <a:spAutoFit/>
          </a:bodyPr>
          <a:lstStyle/>
          <a:p>
            <a:pPr algn="l">
              <a:spcAft>
                <a:spcPts val="1200"/>
              </a:spcAft>
            </a:pPr>
            <a:r>
              <a:rPr lang="en-US" altLang="zh-CN" sz="2000" b="1" i="0" dirty="0">
                <a:effectLst/>
                <a:latin typeface="微软雅黑" panose="020B0503020204020204" pitchFamily="34" charset="-122"/>
                <a:ea typeface="微软雅黑" panose="020B0503020204020204" pitchFamily="34" charset="-122"/>
              </a:rPr>
              <a:t>One Stage</a:t>
            </a:r>
          </a:p>
          <a:p>
            <a:pPr algn="l"/>
            <a:r>
              <a:rPr lang="zh-CN" altLang="en-US" sz="2000" b="0" i="0" dirty="0">
                <a:effectLst/>
                <a:latin typeface="微软雅黑" panose="020B0503020204020204" pitchFamily="34" charset="-122"/>
                <a:ea typeface="微软雅黑" panose="020B0503020204020204" pitchFamily="34" charset="-122"/>
              </a:rPr>
              <a:t>不用</a:t>
            </a:r>
            <a:r>
              <a:rPr lang="en-US" altLang="zh-CN" sz="2000" b="0" i="0" dirty="0">
                <a:effectLst/>
                <a:latin typeface="微软雅黑" panose="020B0503020204020204" pitchFamily="34" charset="-122"/>
                <a:ea typeface="微软雅黑" panose="020B0503020204020204" pitchFamily="34" charset="-122"/>
              </a:rPr>
              <a:t>RP, </a:t>
            </a:r>
            <a:r>
              <a:rPr lang="zh-CN" altLang="en-US" sz="2000" b="0" i="0" dirty="0">
                <a:effectLst/>
                <a:latin typeface="微软雅黑" panose="020B0503020204020204" pitchFamily="34" charset="-122"/>
                <a:ea typeface="微软雅黑" panose="020B0503020204020204" pitchFamily="34" charset="-122"/>
              </a:rPr>
              <a:t>端到端</a:t>
            </a:r>
            <a:endParaRPr lang="en-US" altLang="zh-CN" sz="2000" b="0" i="0" dirty="0">
              <a:effectLst/>
              <a:latin typeface="微软雅黑" panose="020B0503020204020204" pitchFamily="34" charset="-122"/>
              <a:ea typeface="微软雅黑" panose="020B0503020204020204" pitchFamily="34" charset="-122"/>
            </a:endParaRPr>
          </a:p>
          <a:p>
            <a:pPr algn="l"/>
            <a:r>
              <a:rPr lang="zh-CN" altLang="en-US" sz="2000" b="0" i="0" dirty="0">
                <a:effectLst/>
                <a:latin typeface="微软雅黑" panose="020B0503020204020204" pitchFamily="34" charset="-122"/>
                <a:ea typeface="微软雅黑" panose="020B0503020204020204" pitchFamily="34" charset="-122"/>
              </a:rPr>
              <a:t>特征提取 </a:t>
            </a:r>
            <a:r>
              <a:rPr lang="en-US" altLang="zh-CN" sz="2000" dirty="0">
                <a:latin typeface="微软雅黑" panose="020B0503020204020204" pitchFamily="34" charset="-122"/>
                <a:ea typeface="微软雅黑" panose="020B0503020204020204" pitchFamily="34" charset="-122"/>
              </a:rPr>
              <a:t>-</a:t>
            </a:r>
            <a:r>
              <a:rPr lang="en-US" altLang="zh-CN" sz="2000" b="0" i="0" dirty="0">
                <a:effectLst/>
                <a:latin typeface="微软雅黑" panose="020B0503020204020204" pitchFamily="34" charset="-122"/>
                <a:ea typeface="微软雅黑" panose="020B0503020204020204" pitchFamily="34" charset="-122"/>
              </a:rPr>
              <a:t>-&gt; </a:t>
            </a:r>
            <a:r>
              <a:rPr lang="zh-CN" altLang="en-US" sz="2000" b="0" i="0" dirty="0">
                <a:effectLst/>
                <a:latin typeface="微软雅黑" panose="020B0503020204020204" pitchFamily="34" charset="-122"/>
                <a:ea typeface="微软雅黑" panose="020B0503020204020204" pitchFamily="34" charset="-122"/>
              </a:rPr>
              <a:t>分类</a:t>
            </a:r>
            <a:r>
              <a:rPr lang="en-US" altLang="zh-CN" sz="2000" b="0" i="0" dirty="0">
                <a:effectLst/>
                <a:latin typeface="微软雅黑" panose="020B0503020204020204" pitchFamily="34" charset="-122"/>
                <a:ea typeface="微软雅黑" panose="020B0503020204020204" pitchFamily="34" charset="-122"/>
              </a:rPr>
              <a:t>/</a:t>
            </a:r>
            <a:r>
              <a:rPr lang="zh-CN" altLang="en-US" sz="2000" b="0" i="0" dirty="0">
                <a:effectLst/>
                <a:latin typeface="微软雅黑" panose="020B0503020204020204" pitchFamily="34" charset="-122"/>
                <a:ea typeface="微软雅黑" panose="020B0503020204020204" pitchFamily="34" charset="-122"/>
              </a:rPr>
              <a:t>定位回归</a:t>
            </a:r>
            <a:endParaRPr lang="en-US" altLang="zh-CN" sz="2000" b="0" i="0" dirty="0">
              <a:effectLst/>
              <a:latin typeface="微软雅黑" panose="020B0503020204020204" pitchFamily="34" charset="-122"/>
              <a:ea typeface="微软雅黑" panose="020B0503020204020204" pitchFamily="34" charset="-122"/>
            </a:endParaRPr>
          </a:p>
          <a:p>
            <a:pPr algn="l"/>
            <a:r>
              <a:rPr lang="en-US" altLang="zh-CN" b="0" i="0" dirty="0">
                <a:solidFill>
                  <a:srgbClr val="4D4D4D"/>
                </a:solidFill>
                <a:effectLst/>
                <a:latin typeface="微软雅黑" panose="020B0503020204020204" pitchFamily="34" charset="-122"/>
                <a:ea typeface="微软雅黑" panose="020B0503020204020204" pitchFamily="34" charset="-122"/>
              </a:rPr>
              <a:t>YOLO</a:t>
            </a:r>
            <a:r>
              <a:rPr lang="en-US" altLang="zh-CN" dirty="0">
                <a:solidFill>
                  <a:srgbClr val="4D4D4D"/>
                </a:solidFill>
                <a:latin typeface="微软雅黑" panose="020B0503020204020204" pitchFamily="34" charset="-122"/>
                <a:ea typeface="微软雅黑" panose="020B0503020204020204" pitchFamily="34" charset="-122"/>
              </a:rPr>
              <a:t>,</a:t>
            </a:r>
            <a:r>
              <a:rPr lang="zh-CN" altLang="en-US" dirty="0">
                <a:solidFill>
                  <a:srgbClr val="4D4D4D"/>
                </a:solidFill>
                <a:latin typeface="微软雅黑" panose="020B0503020204020204" pitchFamily="34" charset="-122"/>
                <a:ea typeface="微软雅黑" panose="020B0503020204020204" pitchFamily="34" charset="-122"/>
              </a:rPr>
              <a:t> </a:t>
            </a:r>
            <a:r>
              <a:rPr lang="en-US" altLang="zh-CN" dirty="0">
                <a:solidFill>
                  <a:srgbClr val="4D4D4D"/>
                </a:solidFill>
                <a:latin typeface="微软雅黑" panose="020B0503020204020204" pitchFamily="34" charset="-122"/>
                <a:ea typeface="微软雅黑" panose="020B0503020204020204" pitchFamily="34" charset="-122"/>
              </a:rPr>
              <a:t>SSD</a:t>
            </a:r>
            <a:r>
              <a:rPr lang="zh-CN" altLang="en-US" dirty="0">
                <a:solidFill>
                  <a:srgbClr val="4D4D4D"/>
                </a:solidFill>
                <a:latin typeface="微软雅黑" panose="020B0503020204020204" pitchFamily="34" charset="-122"/>
                <a:ea typeface="微软雅黑" panose="020B0503020204020204" pitchFamily="34" charset="-122"/>
              </a:rPr>
              <a:t> </a:t>
            </a:r>
            <a:r>
              <a:rPr lang="en-US" altLang="zh-CN" dirty="0">
                <a:solidFill>
                  <a:srgbClr val="4D4D4D"/>
                </a:solidFill>
                <a:latin typeface="微软雅黑" panose="020B0503020204020204" pitchFamily="34" charset="-122"/>
                <a:ea typeface="微软雅黑" panose="020B0503020204020204" pitchFamily="34" charset="-122"/>
              </a:rPr>
              <a:t>etc.</a:t>
            </a:r>
            <a:endParaRPr lang="zh-CN" altLang="en-US"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6682768"/>
      </p:ext>
    </p:extLst>
  </p:cSld>
  <p:clrMapOvr>
    <a:masterClrMapping/>
  </p:clrMapOvr>
  <p:transition spd="slow" advTm="3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248071"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3600" b="1" dirty="0">
                <a:solidFill>
                  <a:srgbClr val="1C6299"/>
                </a:solidFill>
                <a:latin typeface="Arial" panose="020B0604020202020204"/>
                <a:ea typeface="微软雅黑" panose="020B0503020204020204" pitchFamily="34" charset="-122"/>
              </a:rPr>
              <a:t>R-CNN</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7" name="文本框 6">
            <a:extLst>
              <a:ext uri="{FF2B5EF4-FFF2-40B4-BE49-F238E27FC236}">
                <a16:creationId xmlns:a16="http://schemas.microsoft.com/office/drawing/2014/main" id="{03A9B415-7CAD-BA26-C809-80FC934655B5}"/>
              </a:ext>
            </a:extLst>
          </p:cNvPr>
          <p:cNvSpPr txBox="1"/>
          <p:nvPr/>
        </p:nvSpPr>
        <p:spPr>
          <a:xfrm>
            <a:off x="1" y="4333559"/>
            <a:ext cx="12191999" cy="1884618"/>
          </a:xfrm>
          <a:prstGeom prst="rect">
            <a:avLst/>
          </a:prstGeom>
          <a:noFill/>
          <a:ln>
            <a:solidFill>
              <a:schemeClr val="tx1"/>
            </a:solidFill>
            <a:prstDash val="dash"/>
          </a:ln>
        </p:spPr>
        <p:txBody>
          <a:bodyPr wrap="square" rtlCol="0">
            <a:spAutoFit/>
          </a:bodyPr>
          <a:lstStyle/>
          <a:p>
            <a:pPr marL="342900" indent="-342900">
              <a:lnSpc>
                <a:spcPct val="150000"/>
              </a:lnSpc>
              <a:buFont typeface="Wingdings" panose="05000000000000000000" pitchFamily="2" charset="2"/>
              <a:buChar char="Ø"/>
            </a:pPr>
            <a:r>
              <a:rPr lang="zh-CN" altLang="en-US" sz="2000" i="0" dirty="0">
                <a:effectLst/>
                <a:latin typeface="微软雅黑" panose="020B0503020204020204" pitchFamily="34" charset="-122"/>
                <a:ea typeface="微软雅黑" panose="020B0503020204020204" pitchFamily="34" charset="-122"/>
              </a:rPr>
              <a:t>一张图像生成</a:t>
            </a:r>
            <a:r>
              <a:rPr lang="en-US" altLang="zh-CN" sz="2000" i="0" dirty="0">
                <a:effectLst/>
                <a:latin typeface="微软雅黑" panose="020B0503020204020204" pitchFamily="34" charset="-122"/>
                <a:ea typeface="微软雅黑" panose="020B0503020204020204" pitchFamily="34" charset="-122"/>
              </a:rPr>
              <a:t>1K~2K</a:t>
            </a:r>
            <a:r>
              <a:rPr lang="zh-CN" altLang="en-US" sz="2000" i="0" dirty="0">
                <a:effectLst/>
                <a:latin typeface="微软雅黑" panose="020B0503020204020204" pitchFamily="34" charset="-122"/>
                <a:ea typeface="微软雅黑" panose="020B0503020204020204" pitchFamily="34" charset="-122"/>
              </a:rPr>
              <a:t>个候选区域</a:t>
            </a:r>
            <a:r>
              <a:rPr lang="en-US" altLang="zh-CN" sz="2000" i="0" dirty="0">
                <a:effectLst/>
                <a:latin typeface="微软雅黑" panose="020B0503020204020204" pitchFamily="34" charset="-122"/>
                <a:ea typeface="微软雅黑" panose="020B0503020204020204" pitchFamily="34" charset="-122"/>
              </a:rPr>
              <a:t>(</a:t>
            </a:r>
            <a:r>
              <a:rPr lang="zh-CN" altLang="en-US" sz="2000" i="0" dirty="0">
                <a:effectLst/>
                <a:latin typeface="微软雅黑" panose="020B0503020204020204" pitchFamily="34" charset="-122"/>
                <a:ea typeface="微软雅黑" panose="020B0503020204020204" pitchFamily="34" charset="-122"/>
              </a:rPr>
              <a:t>使用</a:t>
            </a:r>
            <a:r>
              <a:rPr lang="en-US" altLang="zh-CN" sz="2000" i="0" dirty="0">
                <a:effectLst/>
                <a:latin typeface="微软雅黑" panose="020B0503020204020204" pitchFamily="34" charset="-122"/>
                <a:ea typeface="微软雅黑" panose="020B0503020204020204" pitchFamily="34" charset="-122"/>
              </a:rPr>
              <a:t>Selective Search</a:t>
            </a:r>
            <a:r>
              <a:rPr lang="zh-CN" altLang="en-US" sz="2000" i="0" dirty="0">
                <a:effectLst/>
                <a:latin typeface="微软雅黑" panose="020B0503020204020204" pitchFamily="34" charset="-122"/>
                <a:ea typeface="微软雅黑" panose="020B0503020204020204" pitchFamily="34" charset="-122"/>
              </a:rPr>
              <a:t>方法</a:t>
            </a:r>
            <a:r>
              <a:rPr lang="en-US" altLang="zh-CN" sz="2000" i="0" dirty="0">
                <a:effectLst/>
                <a:latin typeface="微软雅黑" panose="020B0503020204020204" pitchFamily="34" charset="-122"/>
                <a:ea typeface="微软雅黑" panose="020B0503020204020204" pitchFamily="34" charset="-122"/>
              </a:rPr>
              <a:t>)</a:t>
            </a:r>
          </a:p>
          <a:p>
            <a:pPr marL="342900" indent="-342900">
              <a:lnSpc>
                <a:spcPct val="150000"/>
              </a:lnSpc>
              <a:buFont typeface="Wingdings" panose="05000000000000000000" pitchFamily="2" charset="2"/>
              <a:buChar char="Ø"/>
            </a:pPr>
            <a:r>
              <a:rPr lang="zh-CN" altLang="en-US" sz="2000" i="0" dirty="0">
                <a:effectLst/>
                <a:latin typeface="微软雅黑" panose="020B0503020204020204" pitchFamily="34" charset="-122"/>
                <a:ea typeface="微软雅黑" panose="020B0503020204020204" pitchFamily="34" charset="-122"/>
              </a:rPr>
              <a:t>对每个候选区域，使用深度网络提取特征</a:t>
            </a:r>
          </a:p>
          <a:p>
            <a:pPr marL="342900" indent="-342900">
              <a:lnSpc>
                <a:spcPct val="150000"/>
              </a:lnSpc>
              <a:buFont typeface="Wingdings" panose="05000000000000000000" pitchFamily="2" charset="2"/>
              <a:buChar char="Ø"/>
            </a:pPr>
            <a:r>
              <a:rPr lang="zh-CN" altLang="en-US" sz="2000" i="0" dirty="0">
                <a:effectLst/>
                <a:latin typeface="微软雅黑" panose="020B0503020204020204" pitchFamily="34" charset="-122"/>
                <a:ea typeface="微软雅黑" panose="020B0503020204020204" pitchFamily="34" charset="-122"/>
              </a:rPr>
              <a:t>特征送入每一类的</a:t>
            </a:r>
            <a:r>
              <a:rPr lang="en-US" altLang="zh-CN" sz="2000" i="0" dirty="0">
                <a:effectLst/>
                <a:latin typeface="微软雅黑" panose="020B0503020204020204" pitchFamily="34" charset="-122"/>
                <a:ea typeface="微软雅黑" panose="020B0503020204020204" pitchFamily="34" charset="-122"/>
              </a:rPr>
              <a:t>SVM </a:t>
            </a:r>
            <a:r>
              <a:rPr lang="zh-CN" altLang="en-US" sz="2000" i="0" dirty="0">
                <a:effectLst/>
                <a:latin typeface="微软雅黑" panose="020B0503020204020204" pitchFamily="34" charset="-122"/>
                <a:ea typeface="微软雅黑" panose="020B0503020204020204" pitchFamily="34" charset="-122"/>
              </a:rPr>
              <a:t>分类器，判别是否属于该类</a:t>
            </a:r>
          </a:p>
          <a:p>
            <a:pPr marL="342900" indent="-342900">
              <a:lnSpc>
                <a:spcPct val="150000"/>
              </a:lnSpc>
              <a:buFont typeface="Wingdings" panose="05000000000000000000" pitchFamily="2" charset="2"/>
              <a:buChar char="Ø"/>
            </a:pPr>
            <a:r>
              <a:rPr lang="zh-CN" altLang="en-US" sz="2000" i="0" dirty="0">
                <a:effectLst/>
                <a:latin typeface="微软雅黑" panose="020B0503020204020204" pitchFamily="34" charset="-122"/>
                <a:ea typeface="微软雅黑" panose="020B0503020204020204" pitchFamily="34" charset="-122"/>
              </a:rPr>
              <a:t>使用回归器精细修正候选框位置</a:t>
            </a:r>
          </a:p>
        </p:txBody>
      </p:sp>
      <p:pic>
        <p:nvPicPr>
          <p:cNvPr id="2" name="图片 1">
            <a:extLst>
              <a:ext uri="{FF2B5EF4-FFF2-40B4-BE49-F238E27FC236}">
                <a16:creationId xmlns:a16="http://schemas.microsoft.com/office/drawing/2014/main" id="{6A5B2BC6-0449-797F-B6AC-EAEA4B7D8C09}"/>
              </a:ext>
            </a:extLst>
          </p:cNvPr>
          <p:cNvPicPr>
            <a:picLocks noChangeAspect="1"/>
          </p:cNvPicPr>
          <p:nvPr/>
        </p:nvPicPr>
        <p:blipFill>
          <a:blip r:embed="rId3"/>
          <a:stretch>
            <a:fillRect/>
          </a:stretch>
        </p:blipFill>
        <p:spPr>
          <a:xfrm>
            <a:off x="108246" y="901731"/>
            <a:ext cx="7777109" cy="2937020"/>
          </a:xfrm>
          <a:prstGeom prst="rect">
            <a:avLst/>
          </a:prstGeom>
        </p:spPr>
      </p:pic>
      <p:pic>
        <p:nvPicPr>
          <p:cNvPr id="3" name="图片 2">
            <a:extLst>
              <a:ext uri="{FF2B5EF4-FFF2-40B4-BE49-F238E27FC236}">
                <a16:creationId xmlns:a16="http://schemas.microsoft.com/office/drawing/2014/main" id="{B950AF7B-F136-31D4-1433-C4DE459688AA}"/>
              </a:ext>
            </a:extLst>
          </p:cNvPr>
          <p:cNvPicPr>
            <a:picLocks noChangeAspect="1"/>
          </p:cNvPicPr>
          <p:nvPr/>
        </p:nvPicPr>
        <p:blipFill>
          <a:blip r:embed="rId4"/>
          <a:stretch>
            <a:fillRect/>
          </a:stretch>
        </p:blipFill>
        <p:spPr>
          <a:xfrm>
            <a:off x="7885355" y="901731"/>
            <a:ext cx="4306645" cy="2958329"/>
          </a:xfrm>
          <a:prstGeom prst="rect">
            <a:avLst/>
          </a:prstGeom>
        </p:spPr>
      </p:pic>
    </p:spTree>
    <p:extLst>
      <p:ext uri="{BB962C8B-B14F-4D97-AF65-F5344CB8AC3E}">
        <p14:creationId xmlns:p14="http://schemas.microsoft.com/office/powerpoint/2010/main" val="2228101411"/>
      </p:ext>
    </p:extLst>
  </p:cSld>
  <p:clrMapOvr>
    <a:masterClrMapping/>
  </p:clrMapOvr>
  <p:transition spd="slow"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FFCA-0541-D271-E554-6E04E0C14FF5}"/>
            </a:ext>
          </a:extLst>
        </p:cNvPr>
        <p:cNvGrpSpPr/>
        <p:nvPr/>
      </p:nvGrpSpPr>
      <p:grpSpPr>
        <a:xfrm>
          <a:off x="0" y="0"/>
          <a:ext cx="0" cy="0"/>
          <a:chOff x="0" y="0"/>
          <a:chExt cx="0" cy="0"/>
        </a:xfrm>
      </p:grpSpPr>
      <p:cxnSp>
        <p:nvCxnSpPr>
          <p:cNvPr id="51" name="直接连接符 50">
            <a:extLst>
              <a:ext uri="{FF2B5EF4-FFF2-40B4-BE49-F238E27FC236}">
                <a16:creationId xmlns:a16="http://schemas.microsoft.com/office/drawing/2014/main" id="{8E262C3D-05D5-4961-0CE8-4770F1BD1E79}"/>
              </a:ext>
            </a:extLst>
          </p:cNvPr>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a:extLst>
              <a:ext uri="{FF2B5EF4-FFF2-40B4-BE49-F238E27FC236}">
                <a16:creationId xmlns:a16="http://schemas.microsoft.com/office/drawing/2014/main" id="{CC4E699B-0734-64DB-5B23-065287FEC059}"/>
              </a:ext>
            </a:extLst>
          </p:cNvPr>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a:extLst>
              <a:ext uri="{FF2B5EF4-FFF2-40B4-BE49-F238E27FC236}">
                <a16:creationId xmlns:a16="http://schemas.microsoft.com/office/drawing/2014/main" id="{C786E6A1-6A56-228B-A494-65F5197C3B9B}"/>
              </a:ext>
            </a:extLst>
          </p:cNvPr>
          <p:cNvGrpSpPr/>
          <p:nvPr/>
        </p:nvGrpSpPr>
        <p:grpSpPr>
          <a:xfrm>
            <a:off x="203760" y="159728"/>
            <a:ext cx="647578" cy="619478"/>
            <a:chOff x="178632" y="159728"/>
            <a:chExt cx="647578" cy="619478"/>
          </a:xfrm>
        </p:grpSpPr>
        <p:sp>
          <p:nvSpPr>
            <p:cNvPr id="55" name="椭圆 54">
              <a:extLst>
                <a:ext uri="{FF2B5EF4-FFF2-40B4-BE49-F238E27FC236}">
                  <a16:creationId xmlns:a16="http://schemas.microsoft.com/office/drawing/2014/main" id="{6DB7E429-8777-614F-4B3F-AF38155C59A6}"/>
                </a:ext>
              </a:extLst>
            </p:cNvPr>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a:extLst>
                <a:ext uri="{FF2B5EF4-FFF2-40B4-BE49-F238E27FC236}">
                  <a16:creationId xmlns:a16="http://schemas.microsoft.com/office/drawing/2014/main" id="{11C19796-6880-4522-7094-F7FFA46781CC}"/>
                </a:ext>
              </a:extLst>
            </p:cNvPr>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a:extLst>
              <a:ext uri="{FF2B5EF4-FFF2-40B4-BE49-F238E27FC236}">
                <a16:creationId xmlns:a16="http://schemas.microsoft.com/office/drawing/2014/main" id="{6F281EDD-DF6F-B2CB-95F8-7CB7001A8E43}"/>
              </a:ext>
            </a:extLst>
          </p:cNvPr>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a:extLst>
              <a:ext uri="{FF2B5EF4-FFF2-40B4-BE49-F238E27FC236}">
                <a16:creationId xmlns:a16="http://schemas.microsoft.com/office/drawing/2014/main" id="{8BD39C28-57E2-976F-EA5F-3A19CA519752}"/>
              </a:ext>
            </a:extLst>
          </p:cNvPr>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1201B07D-2116-EA6A-6381-E4DF22D6147F}"/>
              </a:ext>
            </a:extLst>
          </p:cNvPr>
          <p:cNvSpPr txBox="1"/>
          <p:nvPr/>
        </p:nvSpPr>
        <p:spPr>
          <a:xfrm>
            <a:off x="965198" y="28130"/>
            <a:ext cx="7709570"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Fast R-CNN</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1CA06633-FDC9-FCD6-55D1-865EC84835F9}"/>
              </a:ext>
            </a:extLst>
          </p:cNvPr>
          <p:cNvSpPr txBox="1"/>
          <p:nvPr/>
        </p:nvSpPr>
        <p:spPr>
          <a:xfrm>
            <a:off x="203760" y="4568957"/>
            <a:ext cx="11801773" cy="1884618"/>
          </a:xfrm>
          <a:prstGeom prst="rect">
            <a:avLst/>
          </a:prstGeom>
          <a:noFill/>
          <a:ln>
            <a:solidFill>
              <a:schemeClr val="tx1"/>
            </a:solidFill>
            <a:prstDash val="dash"/>
          </a:ln>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一张图像生成</a:t>
            </a:r>
            <a:r>
              <a:rPr lang="en-US" altLang="zh-CN" sz="2000" dirty="0">
                <a:latin typeface="微软雅黑" panose="020B0503020204020204" pitchFamily="34" charset="-122"/>
                <a:ea typeface="微软雅黑" panose="020B0503020204020204" pitchFamily="34" charset="-122"/>
              </a:rPr>
              <a:t>1K~2K</a:t>
            </a:r>
            <a:r>
              <a:rPr lang="zh-CN" altLang="en-US" sz="2000" dirty="0">
                <a:latin typeface="微软雅黑" panose="020B0503020204020204" pitchFamily="34" charset="-122"/>
                <a:ea typeface="微软雅黑" panose="020B0503020204020204" pitchFamily="34" charset="-122"/>
              </a:rPr>
              <a:t>个候选区域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Selective Search</a:t>
            </a:r>
            <a:r>
              <a:rPr lang="zh-CN" altLang="en-US" sz="2000" dirty="0">
                <a:latin typeface="微软雅黑" panose="020B0503020204020204" pitchFamily="34" charset="-122"/>
                <a:ea typeface="微软雅黑" panose="020B0503020204020204" pitchFamily="34" charset="-122"/>
              </a:rPr>
              <a:t>方法</a:t>
            </a:r>
            <a:r>
              <a:rPr lang="en-US" altLang="zh-CN" sz="2000"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将图像输入网络得到相应的特征图，将</a:t>
            </a:r>
            <a:r>
              <a:rPr lang="en-US" altLang="zh-CN" sz="2000" dirty="0">
                <a:latin typeface="微软雅黑" panose="020B0503020204020204" pitchFamily="34" charset="-122"/>
                <a:ea typeface="微软雅黑" panose="020B0503020204020204" pitchFamily="34" charset="-122"/>
              </a:rPr>
              <a:t>SS</a:t>
            </a:r>
            <a:r>
              <a:rPr lang="zh-CN" altLang="en-US" sz="2000" dirty="0">
                <a:latin typeface="微软雅黑" panose="020B0503020204020204" pitchFamily="34" charset="-122"/>
                <a:ea typeface="微软雅黑" panose="020B0503020204020204" pitchFamily="34" charset="-122"/>
              </a:rPr>
              <a:t>算法生成的候选框投影到特征图上获得相应的特征矩阵</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将每个特征矩阵通过</a:t>
            </a:r>
            <a:r>
              <a:rPr lang="en-US" altLang="zh-CN" sz="2000" dirty="0">
                <a:latin typeface="微软雅黑" panose="020B0503020204020204" pitchFamily="34" charset="-122"/>
                <a:ea typeface="微软雅黑" panose="020B0503020204020204" pitchFamily="34" charset="-122"/>
              </a:rPr>
              <a:t>ROI pooling</a:t>
            </a:r>
            <a:r>
              <a:rPr lang="zh-CN" altLang="en-US" sz="2000" dirty="0">
                <a:latin typeface="微软雅黑" panose="020B0503020204020204" pitchFamily="34" charset="-122"/>
                <a:ea typeface="微软雅黑" panose="020B0503020204020204" pitchFamily="34" charset="-122"/>
              </a:rPr>
              <a:t>层缩放成大小相同的特征图，接着将特征图展平通过一系列全连接层得到预测结果</a:t>
            </a:r>
            <a:endParaRPr lang="zh-CN" altLang="zh-CN" sz="2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3F77519-FCA6-AFFA-5971-E462F1C98791}"/>
              </a:ext>
            </a:extLst>
          </p:cNvPr>
          <p:cNvPicPr>
            <a:picLocks noChangeAspect="1"/>
          </p:cNvPicPr>
          <p:nvPr/>
        </p:nvPicPr>
        <p:blipFill>
          <a:blip r:embed="rId3"/>
          <a:stretch>
            <a:fillRect/>
          </a:stretch>
        </p:blipFill>
        <p:spPr>
          <a:xfrm>
            <a:off x="1422544" y="840074"/>
            <a:ext cx="9346912" cy="3623371"/>
          </a:xfrm>
          <a:prstGeom prst="rect">
            <a:avLst/>
          </a:prstGeom>
        </p:spPr>
      </p:pic>
    </p:spTree>
    <p:extLst>
      <p:ext uri="{BB962C8B-B14F-4D97-AF65-F5344CB8AC3E}">
        <p14:creationId xmlns:p14="http://schemas.microsoft.com/office/powerpoint/2010/main" val="3438604871"/>
      </p:ext>
    </p:extLst>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7709570"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Faster R-CNN</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74A1FE35-E4D6-7E24-6C8B-C481AFC2C291}"/>
              </a:ext>
            </a:extLst>
          </p:cNvPr>
          <p:cNvSpPr txBox="1"/>
          <p:nvPr/>
        </p:nvSpPr>
        <p:spPr>
          <a:xfrm>
            <a:off x="203760" y="4558148"/>
            <a:ext cx="11801773" cy="1884618"/>
          </a:xfrm>
          <a:prstGeom prst="rect">
            <a:avLst/>
          </a:prstGeom>
          <a:noFill/>
          <a:ln>
            <a:solidFill>
              <a:schemeClr val="tx1"/>
            </a:solidFill>
            <a:prstDash val="dash"/>
          </a:ln>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将图像输入网络得到相应的特征图</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使用</a:t>
            </a:r>
            <a:r>
              <a:rPr lang="en-US" altLang="zh-CN" sz="2000" dirty="0">
                <a:latin typeface="微软雅黑" panose="020B0503020204020204" pitchFamily="34" charset="-122"/>
                <a:ea typeface="微软雅黑" panose="020B0503020204020204" pitchFamily="34" charset="-122"/>
              </a:rPr>
              <a:t>RPN</a:t>
            </a:r>
            <a:r>
              <a:rPr lang="zh-CN" altLang="en-US" sz="2000" dirty="0">
                <a:latin typeface="微软雅黑" panose="020B0503020204020204" pitchFamily="34" charset="-122"/>
                <a:ea typeface="微软雅黑" panose="020B0503020204020204" pitchFamily="34" charset="-122"/>
              </a:rPr>
              <a:t>结构生成候选框，将</a:t>
            </a:r>
            <a:r>
              <a:rPr lang="en-US" altLang="zh-CN" sz="2000" dirty="0">
                <a:latin typeface="微软雅黑" panose="020B0503020204020204" pitchFamily="34" charset="-122"/>
                <a:ea typeface="微软雅黑" panose="020B0503020204020204" pitchFamily="34" charset="-122"/>
              </a:rPr>
              <a:t>RPN</a:t>
            </a:r>
            <a:r>
              <a:rPr lang="zh-CN" altLang="en-US" sz="2000" dirty="0">
                <a:latin typeface="微软雅黑" panose="020B0503020204020204" pitchFamily="34" charset="-122"/>
                <a:ea typeface="微软雅黑" panose="020B0503020204020204" pitchFamily="34" charset="-122"/>
              </a:rPr>
              <a:t>生成的候选框投影到特征图上获得相应的特征矩阵</a:t>
            </a:r>
          </a:p>
          <a:p>
            <a:pPr marL="285750" indent="-28575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将每个特征矩阵通过</a:t>
            </a:r>
            <a:r>
              <a:rPr lang="en-US" altLang="zh-CN" sz="2000" dirty="0">
                <a:latin typeface="微软雅黑" panose="020B0503020204020204" pitchFamily="34" charset="-122"/>
                <a:ea typeface="微软雅黑" panose="020B0503020204020204" pitchFamily="34" charset="-122"/>
              </a:rPr>
              <a:t>ROI pooling</a:t>
            </a:r>
            <a:r>
              <a:rPr lang="zh-CN" altLang="en-US" sz="2000" dirty="0">
                <a:latin typeface="微软雅黑" panose="020B0503020204020204" pitchFamily="34" charset="-122"/>
                <a:ea typeface="微软雅黑" panose="020B0503020204020204" pitchFamily="34" charset="-122"/>
              </a:rPr>
              <a:t>层缩放到统一大小的特征图，接着将特征图展平通过一系列全连接层得到预测结果</a:t>
            </a:r>
            <a:endParaRPr lang="zh-CN" altLang="zh-CN" sz="20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F1BEB8DA-68EB-79B3-41AA-2510E16EC9E5}"/>
              </a:ext>
            </a:extLst>
          </p:cNvPr>
          <p:cNvPicPr>
            <a:picLocks noChangeAspect="1"/>
          </p:cNvPicPr>
          <p:nvPr/>
        </p:nvPicPr>
        <p:blipFill rotWithShape="1">
          <a:blip r:embed="rId3"/>
          <a:srcRect t="2992" r="2724"/>
          <a:stretch/>
        </p:blipFill>
        <p:spPr>
          <a:xfrm>
            <a:off x="4466041" y="982259"/>
            <a:ext cx="7623689" cy="3448652"/>
          </a:xfrm>
          <a:prstGeom prst="rect">
            <a:avLst/>
          </a:prstGeom>
        </p:spPr>
      </p:pic>
      <p:pic>
        <p:nvPicPr>
          <p:cNvPr id="9" name="图片 8">
            <a:extLst>
              <a:ext uri="{FF2B5EF4-FFF2-40B4-BE49-F238E27FC236}">
                <a16:creationId xmlns:a16="http://schemas.microsoft.com/office/drawing/2014/main" id="{2C0123FD-9745-2AC6-FAF8-E58966C4E81B}"/>
              </a:ext>
            </a:extLst>
          </p:cNvPr>
          <p:cNvPicPr>
            <a:picLocks noChangeAspect="1"/>
          </p:cNvPicPr>
          <p:nvPr/>
        </p:nvPicPr>
        <p:blipFill>
          <a:blip r:embed="rId4"/>
          <a:stretch>
            <a:fillRect/>
          </a:stretch>
        </p:blipFill>
        <p:spPr>
          <a:xfrm>
            <a:off x="660400" y="813975"/>
            <a:ext cx="3072535" cy="3641978"/>
          </a:xfrm>
          <a:prstGeom prst="rect">
            <a:avLst/>
          </a:prstGeom>
        </p:spPr>
      </p:pic>
    </p:spTree>
    <p:extLst>
      <p:ext uri="{BB962C8B-B14F-4D97-AF65-F5344CB8AC3E}">
        <p14:creationId xmlns:p14="http://schemas.microsoft.com/office/powerpoint/2010/main" val="1574696450"/>
      </p:ext>
    </p:extLst>
  </p:cSld>
  <p:clrMapOvr>
    <a:masterClrMapping/>
  </p:clrMapOvr>
  <p:transition spd="slow" advTm="300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89665"/>
            <a:ext cx="8118644" cy="641949"/>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74A1FE35-E4D6-7E24-6C8B-C481AFC2C291}"/>
              </a:ext>
            </a:extLst>
          </p:cNvPr>
          <p:cNvSpPr txBox="1"/>
          <p:nvPr/>
        </p:nvSpPr>
        <p:spPr>
          <a:xfrm>
            <a:off x="474604" y="914348"/>
            <a:ext cx="7249387" cy="581057"/>
          </a:xfrm>
          <a:prstGeom prst="rect">
            <a:avLst/>
          </a:prstGeom>
          <a:noFill/>
          <a:ln>
            <a:noFill/>
            <a:prstDash val="dash"/>
          </a:ln>
        </p:spPr>
        <p:txBody>
          <a:bodyPr wrap="square" rtlCol="0">
            <a:spAutoFit/>
          </a:bodyPr>
          <a:lstStyle/>
          <a:p>
            <a:pPr>
              <a:lnSpc>
                <a:spcPct val="150000"/>
              </a:lnSpc>
            </a:pPr>
            <a:r>
              <a:rPr lang="zh-CN" altLang="en-US" sz="2400" b="1" i="0" dirty="0">
                <a:solidFill>
                  <a:srgbClr val="C00000"/>
                </a:solidFill>
                <a:effectLst/>
                <a:latin typeface="微软雅黑" panose="020B0503020204020204" pitchFamily="34" charset="-122"/>
                <a:ea typeface="微软雅黑" panose="020B0503020204020204" pitchFamily="34" charset="-122"/>
              </a:rPr>
              <a:t>解决实际应用中所面临的训练样本不足的问题</a:t>
            </a:r>
            <a:endParaRPr lang="en-US" altLang="zh-CN" sz="2400" b="1" i="0" dirty="0">
              <a:solidFill>
                <a:srgbClr val="C00000"/>
              </a:solidFill>
              <a:effectLst/>
              <a:latin typeface="微软雅黑" panose="020B0503020204020204" pitchFamily="34" charset="-122"/>
              <a:ea typeface="微软雅黑" panose="020B0503020204020204" pitchFamily="34" charset="-122"/>
            </a:endParaRPr>
          </a:p>
        </p:txBody>
      </p:sp>
      <p:sp>
        <p:nvSpPr>
          <p:cNvPr id="3" name="标题占位符 1">
            <a:extLst>
              <a:ext uri="{FF2B5EF4-FFF2-40B4-BE49-F238E27FC236}">
                <a16:creationId xmlns:a16="http://schemas.microsoft.com/office/drawing/2014/main" id="{E323CC74-9AEF-AA4F-8C0E-2455A89ECD68}"/>
              </a:ext>
            </a:extLst>
          </p:cNvPr>
          <p:cNvSpPr txBox="1"/>
          <p:nvPr/>
        </p:nvSpPr>
        <p:spPr>
          <a:xfrm>
            <a:off x="965197" y="28130"/>
            <a:ext cx="11023043"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小样本目标检测 </a:t>
            </a: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FSOD</a:t>
            </a:r>
            <a:r>
              <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a:t>
            </a:r>
            <a:r>
              <a:rPr kumimoji="0" lang="en-US" altLang="zh-CN"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rPr>
              <a:t>few-shot object detection)</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sp>
        <p:nvSpPr>
          <p:cNvPr id="5" name="文本框 4">
            <a:extLst>
              <a:ext uri="{FF2B5EF4-FFF2-40B4-BE49-F238E27FC236}">
                <a16:creationId xmlns:a16="http://schemas.microsoft.com/office/drawing/2014/main" id="{ACE3E09A-154C-2A45-3D5E-06934FC2A2DF}"/>
              </a:ext>
            </a:extLst>
          </p:cNvPr>
          <p:cNvSpPr txBox="1"/>
          <p:nvPr/>
        </p:nvSpPr>
        <p:spPr>
          <a:xfrm>
            <a:off x="474604" y="1724909"/>
            <a:ext cx="10960774" cy="2169825"/>
          </a:xfrm>
          <a:prstGeom prst="rect">
            <a:avLst/>
          </a:prstGeom>
          <a:noFill/>
        </p:spPr>
        <p:txBody>
          <a:bodyPr wrap="square">
            <a:spAutoFit/>
          </a:bodyPr>
          <a:lstStyle/>
          <a:p>
            <a:pPr>
              <a:spcAft>
                <a:spcPts val="1200"/>
              </a:spcAft>
            </a:pPr>
            <a:r>
              <a:rPr lang="zh-CN" altLang="en-US" sz="2000" b="1" i="0" dirty="0">
                <a:solidFill>
                  <a:srgbClr val="000000"/>
                </a:solidFill>
                <a:effectLst/>
                <a:latin typeface="微软雅黑" panose="020B0503020204020204" pitchFamily="34" charset="-122"/>
                <a:ea typeface="微软雅黑" panose="020B0503020204020204" pitchFamily="34" charset="-122"/>
              </a:rPr>
              <a:t>小样本目标检测面临的主要挑战：</a:t>
            </a:r>
            <a:endParaRPr lang="en-US" altLang="zh-CN" sz="2000" b="1" i="0" dirty="0">
              <a:solidFill>
                <a:srgbClr val="000000"/>
              </a:solidFill>
              <a:effectLst/>
              <a:latin typeface="微软雅黑" panose="020B0503020204020204" pitchFamily="34" charset="-122"/>
              <a:ea typeface="微软雅黑" panose="020B0503020204020204" pitchFamily="34" charset="-122"/>
            </a:endParaRPr>
          </a:p>
          <a:p>
            <a:pPr marL="342900" indent="-342900" algn="l">
              <a:spcBef>
                <a:spcPts val="600"/>
              </a:spcBef>
              <a:spcAft>
                <a:spcPts val="600"/>
              </a:spcAft>
              <a:buFont typeface="Wingdings" panose="05000000000000000000" pitchFamily="2" charset="2"/>
              <a:buChar char="Ø"/>
            </a:pPr>
            <a:r>
              <a:rPr lang="zh-CN" altLang="en-US" sz="2000" b="1" i="0" dirty="0">
                <a:solidFill>
                  <a:srgbClr val="000000"/>
                </a:solidFill>
                <a:effectLst/>
                <a:latin typeface="微软雅黑" panose="020B0503020204020204" pitchFamily="34" charset="-122"/>
                <a:ea typeface="微软雅黑" panose="020B0503020204020204" pitchFamily="34" charset="-122"/>
              </a:rPr>
              <a:t>数据不足</a:t>
            </a:r>
            <a:r>
              <a:rPr lang="zh-CN" altLang="en-US" sz="2000" b="0" i="0" dirty="0">
                <a:solidFill>
                  <a:srgbClr val="000000"/>
                </a:solidFill>
                <a:effectLst/>
                <a:latin typeface="微软雅黑" panose="020B0503020204020204" pitchFamily="34" charset="-122"/>
                <a:ea typeface="微软雅黑" panose="020B0503020204020204" pitchFamily="34" charset="-122"/>
              </a:rPr>
              <a:t>：由于训练样本数量有限，很难有效地捕捉到目标类别的多样性和变化性。</a:t>
            </a:r>
          </a:p>
          <a:p>
            <a:pPr marL="342900" indent="-342900" algn="l">
              <a:spcBef>
                <a:spcPts val="600"/>
              </a:spcBef>
              <a:spcAft>
                <a:spcPts val="600"/>
              </a:spcAft>
              <a:buFont typeface="Wingdings" panose="05000000000000000000" pitchFamily="2" charset="2"/>
              <a:buChar char="Ø"/>
            </a:pPr>
            <a:r>
              <a:rPr lang="zh-CN" altLang="en-US" sz="2000" b="1" i="0" dirty="0">
                <a:solidFill>
                  <a:srgbClr val="000000"/>
                </a:solidFill>
                <a:effectLst/>
                <a:latin typeface="微软雅黑" panose="020B0503020204020204" pitchFamily="34" charset="-122"/>
                <a:ea typeface="微软雅黑" panose="020B0503020204020204" pitchFamily="34" charset="-122"/>
              </a:rPr>
              <a:t>过拟合：</a:t>
            </a:r>
            <a:r>
              <a:rPr lang="zh-CN" altLang="en-US" sz="2000" b="0" i="0" dirty="0">
                <a:solidFill>
                  <a:srgbClr val="000000"/>
                </a:solidFill>
                <a:effectLst/>
                <a:latin typeface="微软雅黑" panose="020B0503020204020204" pitchFamily="34" charset="-122"/>
                <a:ea typeface="微软雅黑" panose="020B0503020204020204" pitchFamily="34" charset="-122"/>
              </a:rPr>
              <a:t>模型在有限的训练样本上容易陷入过拟合，导致在测试集上的泛化性能下降。</a:t>
            </a:r>
          </a:p>
          <a:p>
            <a:pPr marL="342900" indent="-342900" algn="l">
              <a:spcBef>
                <a:spcPts val="600"/>
              </a:spcBef>
              <a:spcAft>
                <a:spcPts val="600"/>
              </a:spcAft>
              <a:buFont typeface="Wingdings" panose="05000000000000000000" pitchFamily="2" charset="2"/>
              <a:buChar char="Ø"/>
            </a:pPr>
            <a:r>
              <a:rPr lang="zh-CN" altLang="en-US" sz="2000" b="1" i="0" dirty="0">
                <a:solidFill>
                  <a:srgbClr val="000000"/>
                </a:solidFill>
                <a:effectLst/>
                <a:latin typeface="微软雅黑" panose="020B0503020204020204" pitchFamily="34" charset="-122"/>
                <a:ea typeface="微软雅黑" panose="020B0503020204020204" pitchFamily="34" charset="-122"/>
              </a:rPr>
              <a:t>类别不平衡：</a:t>
            </a:r>
            <a:r>
              <a:rPr lang="zh-CN" altLang="en-US" sz="2000" b="0" i="0" dirty="0">
                <a:solidFill>
                  <a:srgbClr val="000000"/>
                </a:solidFill>
                <a:effectLst/>
                <a:latin typeface="微软雅黑" panose="020B0503020204020204" pitchFamily="34" charset="-122"/>
                <a:ea typeface="微软雅黑" panose="020B0503020204020204" pitchFamily="34" charset="-122"/>
              </a:rPr>
              <a:t>在小样本场景下，目标类别和背景类别之间存在严重的不平衡问题，容易导致模型偏向于预测背景类别。</a:t>
            </a:r>
          </a:p>
        </p:txBody>
      </p:sp>
      <p:sp>
        <p:nvSpPr>
          <p:cNvPr id="12" name="文本框 11">
            <a:extLst>
              <a:ext uri="{FF2B5EF4-FFF2-40B4-BE49-F238E27FC236}">
                <a16:creationId xmlns:a16="http://schemas.microsoft.com/office/drawing/2014/main" id="{352DB7E3-8E97-B3F6-3EA7-2634E91DAC29}"/>
              </a:ext>
            </a:extLst>
          </p:cNvPr>
          <p:cNvSpPr txBox="1"/>
          <p:nvPr/>
        </p:nvSpPr>
        <p:spPr>
          <a:xfrm>
            <a:off x="617338" y="4347184"/>
            <a:ext cx="10818040" cy="1477328"/>
          </a:xfrm>
          <a:prstGeom prst="rect">
            <a:avLst/>
          </a:prstGeom>
          <a:noFill/>
        </p:spPr>
        <p:txBody>
          <a:bodyPr wrap="square">
            <a:spAutoFit/>
          </a:bodyPr>
          <a:lstStyle/>
          <a:p>
            <a:pPr>
              <a:spcAft>
                <a:spcPts val="1200"/>
              </a:spcAft>
            </a:pPr>
            <a:r>
              <a:rPr lang="zh-CN" altLang="en-US" sz="2000" b="1" i="0" dirty="0">
                <a:solidFill>
                  <a:srgbClr val="000000"/>
                </a:solidFill>
                <a:effectLst/>
                <a:latin typeface="微软雅黑" panose="020B0503020204020204" pitchFamily="34" charset="-122"/>
                <a:ea typeface="微软雅黑" panose="020B0503020204020204" pitchFamily="34" charset="-122"/>
              </a:rPr>
              <a:t>主要方法：</a:t>
            </a:r>
            <a:endParaRPr lang="en-US" altLang="zh-CN" sz="2000" b="1" i="0" dirty="0">
              <a:solidFill>
                <a:srgbClr val="000000"/>
              </a:solidFill>
              <a:effectLst/>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i="0" dirty="0">
                <a:solidFill>
                  <a:srgbClr val="000000"/>
                </a:solidFill>
                <a:effectLst/>
                <a:latin typeface="微软雅黑" panose="020B0503020204020204" pitchFamily="34" charset="-122"/>
                <a:ea typeface="微软雅黑" panose="020B0503020204020204" pitchFamily="34" charset="-122"/>
              </a:rPr>
              <a:t>迁移学习</a:t>
            </a:r>
            <a:r>
              <a:rPr lang="zh-CN" altLang="en-US" sz="2000" b="0" i="0" dirty="0">
                <a:solidFill>
                  <a:srgbClr val="000000"/>
                </a:solidFill>
                <a:effectLst/>
                <a:latin typeface="微软雅黑" panose="020B0503020204020204" pitchFamily="34" charset="-122"/>
                <a:ea typeface="微软雅黑" panose="020B0503020204020204" pitchFamily="34" charset="-122"/>
              </a:rPr>
              <a:t>指使用一个已经在一个任务上训练好的模型，将其应用于另一个相关的任务上，可以有效地缓解小样本问题，因为预训练模型已经学习了一些通用的特征，通过微调来适应新的任务。</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1361408"/>
      </p:ext>
    </p:extLst>
  </p:cSld>
  <p:clrMapOvr>
    <a:masterClrMapping/>
  </p:clrMapOvr>
  <p:transition spd="slow"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直接连接符 50"/>
          <p:cNvCxnSpPr/>
          <p:nvPr/>
        </p:nvCxnSpPr>
        <p:spPr>
          <a:xfrm>
            <a:off x="660400" y="750253"/>
            <a:ext cx="10858500" cy="0"/>
          </a:xfrm>
          <a:prstGeom prst="line">
            <a:avLst/>
          </a:prstGeom>
          <a:noFill/>
          <a:ln w="22225" cap="flat" cmpd="sng" algn="ctr">
            <a:solidFill>
              <a:srgbClr val="1C6299"/>
            </a:solidFill>
            <a:prstDash val="solid"/>
            <a:miter lim="800000"/>
          </a:ln>
          <a:effectLst/>
        </p:spPr>
      </p:cxnSp>
      <p:sp>
        <p:nvSpPr>
          <p:cNvPr id="52" name="标题占位符 1"/>
          <p:cNvSpPr txBox="1"/>
          <p:nvPr/>
        </p:nvSpPr>
        <p:spPr>
          <a:xfrm>
            <a:off x="965199" y="-365756"/>
            <a:ext cx="7248071" cy="1083305"/>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grpSp>
        <p:nvGrpSpPr>
          <p:cNvPr id="54" name="组合 53"/>
          <p:cNvGrpSpPr/>
          <p:nvPr/>
        </p:nvGrpSpPr>
        <p:grpSpPr>
          <a:xfrm>
            <a:off x="203760" y="159728"/>
            <a:ext cx="647578" cy="619478"/>
            <a:chOff x="178632" y="159728"/>
            <a:chExt cx="647578" cy="619478"/>
          </a:xfrm>
        </p:grpSpPr>
        <p:sp>
          <p:nvSpPr>
            <p:cNvPr id="55" name="椭圆 54"/>
            <p:cNvSpPr/>
            <p:nvPr/>
          </p:nvSpPr>
          <p:spPr>
            <a:xfrm>
              <a:off x="358210" y="159728"/>
              <a:ext cx="468000" cy="468000"/>
            </a:xfrm>
            <a:prstGeom prst="ellipse">
              <a:avLst/>
            </a:prstGeom>
            <a:gradFill>
              <a:gsLst>
                <a:gs pos="0">
                  <a:srgbClr val="1C6299"/>
                </a:gs>
                <a:gs pos="100000">
                  <a:srgbClr val="5C307D">
                    <a:alpha val="9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椭圆 56"/>
            <p:cNvSpPr/>
            <p:nvPr/>
          </p:nvSpPr>
          <p:spPr>
            <a:xfrm>
              <a:off x="178632" y="602993"/>
              <a:ext cx="176213" cy="176213"/>
            </a:xfrm>
            <a:prstGeom prst="ellipse">
              <a:avLst/>
            </a:prstGeom>
            <a:gradFill>
              <a:gsLst>
                <a:gs pos="0">
                  <a:srgbClr val="1C6299"/>
                </a:gs>
                <a:gs pos="100000">
                  <a:srgbClr val="5C307D">
                    <a:alpha val="90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文本框 58"/>
          <p:cNvSpPr txBox="1"/>
          <p:nvPr/>
        </p:nvSpPr>
        <p:spPr>
          <a:xfrm>
            <a:off x="660400" y="6583649"/>
            <a:ext cx="194155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自强不息 厚德载物</a:t>
            </a:r>
          </a:p>
        </p:txBody>
      </p:sp>
      <p:sp>
        <p:nvSpPr>
          <p:cNvPr id="62" name="矩形 61"/>
          <p:cNvSpPr/>
          <p:nvPr/>
        </p:nvSpPr>
        <p:spPr>
          <a:xfrm>
            <a:off x="0" y="6570000"/>
            <a:ext cx="12192000" cy="288000"/>
          </a:xfrm>
          <a:prstGeom prst="rect">
            <a:avLst/>
          </a:prstGeom>
          <a:solidFill>
            <a:srgbClr val="1C629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标题占位符 1">
            <a:extLst>
              <a:ext uri="{FF2B5EF4-FFF2-40B4-BE49-F238E27FC236}">
                <a16:creationId xmlns:a16="http://schemas.microsoft.com/office/drawing/2014/main" id="{C5AD8706-A698-576F-BF06-8137CA590527}"/>
              </a:ext>
            </a:extLst>
          </p:cNvPr>
          <p:cNvSpPr txBox="1"/>
          <p:nvPr/>
        </p:nvSpPr>
        <p:spPr>
          <a:xfrm>
            <a:off x="965198" y="28130"/>
            <a:ext cx="10553702" cy="703484"/>
          </a:xfrm>
          <a:prstGeom prst="rect">
            <a:avLst/>
          </a:prstGeom>
          <a:ln>
            <a:noFill/>
          </a:ln>
        </p:spPr>
        <p:txBody>
          <a:bodyPr vert="horz" lIns="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en-US" sz="3600" b="1" dirty="0">
                <a:solidFill>
                  <a:srgbClr val="1C6299"/>
                </a:solidFill>
                <a:latin typeface="Arial" panose="020B0604020202020204"/>
                <a:ea typeface="微软雅黑" panose="020B0503020204020204" pitchFamily="34" charset="-122"/>
              </a:rPr>
              <a:t>遥感图像中的广义小样本目标检测（</a:t>
            </a:r>
            <a:r>
              <a:rPr lang="en-US" altLang="zh-CN" sz="3600" b="1" dirty="0">
                <a:solidFill>
                  <a:srgbClr val="1C6299"/>
                </a:solidFill>
                <a:latin typeface="Arial" panose="020B0604020202020204"/>
                <a:ea typeface="微软雅黑" panose="020B0503020204020204" pitchFamily="34" charset="-122"/>
              </a:rPr>
              <a:t>G-</a:t>
            </a:r>
            <a:r>
              <a:rPr lang="en-US" altLang="zh-CN" sz="3600" b="1" dirty="0" err="1">
                <a:solidFill>
                  <a:srgbClr val="1C6299"/>
                </a:solidFill>
                <a:latin typeface="Arial" panose="020B0604020202020204"/>
                <a:ea typeface="微软雅黑" panose="020B0503020204020204" pitchFamily="34" charset="-122"/>
              </a:rPr>
              <a:t>FSDet</a:t>
            </a:r>
            <a:r>
              <a:rPr lang="zh-CN" altLang="en-US" sz="3600" b="1" dirty="0">
                <a:solidFill>
                  <a:srgbClr val="1C6299"/>
                </a:solidFill>
                <a:latin typeface="Arial" panose="020B0604020202020204"/>
                <a:ea typeface="微软雅黑" panose="020B0503020204020204" pitchFamily="34" charset="-122"/>
              </a:rPr>
              <a:t>）</a:t>
            </a:r>
            <a:endParaRPr kumimoji="0" lang="zh-CN" altLang="en-US" sz="3600" b="1" i="0" u="none" strike="noStrike" kern="1200" cap="none" spc="0" normalizeH="0" baseline="0" noProof="0" dirty="0">
              <a:ln>
                <a:noFill/>
              </a:ln>
              <a:solidFill>
                <a:srgbClr val="1C6299"/>
              </a:solidFill>
              <a:effectLst/>
              <a:uLnTx/>
              <a:uFillTx/>
              <a:latin typeface="Arial" panose="020B0604020202020204"/>
              <a:ea typeface="微软雅黑" panose="020B0503020204020204" pitchFamily="34" charset="-122"/>
              <a:cs typeface="+mj-cs"/>
            </a:endParaRPr>
          </a:p>
        </p:txBody>
      </p:sp>
      <p:pic>
        <p:nvPicPr>
          <p:cNvPr id="4" name="图片 3">
            <a:extLst>
              <a:ext uri="{FF2B5EF4-FFF2-40B4-BE49-F238E27FC236}">
                <a16:creationId xmlns:a16="http://schemas.microsoft.com/office/drawing/2014/main" id="{FFCA4C2B-178C-4049-D20B-30417D3D7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048089"/>
            <a:ext cx="12192000" cy="5309321"/>
          </a:xfrm>
          <a:prstGeom prst="rect">
            <a:avLst/>
          </a:prstGeom>
        </p:spPr>
      </p:pic>
    </p:spTree>
    <p:extLst>
      <p:ext uri="{BB962C8B-B14F-4D97-AF65-F5344CB8AC3E}">
        <p14:creationId xmlns:p14="http://schemas.microsoft.com/office/powerpoint/2010/main" val="471587995"/>
      </p:ext>
    </p:extLst>
  </p:cSld>
  <p:clrMapOvr>
    <a:masterClrMapping/>
  </p:clrMapOvr>
  <p:transition spd="slow" advTm="3000">
    <p:push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34439</TotalTime>
  <Words>3355</Words>
  <Application>Microsoft Office PowerPoint</Application>
  <PresentationFormat>宽屏</PresentationFormat>
  <Paragraphs>183</Paragraphs>
  <Slides>14</Slides>
  <Notes>14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14</vt:i4>
      </vt:variant>
    </vt:vector>
  </HeadingPairs>
  <TitlesOfParts>
    <vt:vector size="25" baseType="lpstr">
      <vt:lpstr>-apple-system</vt:lpstr>
      <vt:lpstr>SegoeUIVariable</vt:lpstr>
      <vt:lpstr>等线</vt:lpstr>
      <vt:lpstr>等线 Light</vt:lpstr>
      <vt:lpstr>微软雅黑</vt:lpstr>
      <vt:lpstr>Arial</vt:lpstr>
      <vt:lpstr>Calibri</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 思宇</dc:creator>
  <cp:lastModifiedBy>Taichuan Hsu</cp:lastModifiedBy>
  <cp:revision>161</cp:revision>
  <dcterms:created xsi:type="dcterms:W3CDTF">2022-09-10T06:28:50Z</dcterms:created>
  <dcterms:modified xsi:type="dcterms:W3CDTF">2024-02-20T03:28:28Z</dcterms:modified>
</cp:coreProperties>
</file>